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8" r:id="rId3"/>
    <p:sldId id="271" r:id="rId4"/>
    <p:sldId id="289" r:id="rId5"/>
    <p:sldId id="283" r:id="rId6"/>
    <p:sldId id="290" r:id="rId7"/>
    <p:sldId id="291" r:id="rId8"/>
    <p:sldId id="292" r:id="rId9"/>
    <p:sldId id="293"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B6CB"/>
    <a:srgbClr val="4A7B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1244"/>
    <p:restoredTop sz="96291"/>
  </p:normalViewPr>
  <p:slideViewPr>
    <p:cSldViewPr snapToGrid="0" snapToObjects="1">
      <p:cViewPr>
        <p:scale>
          <a:sx n="100" d="100"/>
          <a:sy n="100" d="100"/>
        </p:scale>
        <p:origin x="2056" y="14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74" d="100"/>
        <a:sy n="174" d="100"/>
      </p:scale>
      <p:origin x="0" y="0"/>
    </p:cViewPr>
  </p:sorterViewPr>
  <p:notesViewPr>
    <p:cSldViewPr snapToGrid="0" snapToObjects="1">
      <p:cViewPr varScale="1">
        <p:scale>
          <a:sx n="99" d="100"/>
          <a:sy n="99" d="100"/>
        </p:scale>
        <p:origin x="304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3A0072-8005-DA4C-A518-062568D9CB99}" type="datetimeFigureOut">
              <a:rPr lang="nl-NL" smtClean="0"/>
              <a:t>31-05-18</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F75B25-A9EB-8046-AC45-6A3076FDD52F}" type="slidenum">
              <a:rPr lang="nl-NL" smtClean="0"/>
              <a:t>‹#›</a:t>
            </a:fld>
            <a:endParaRPr lang="nl-NL"/>
          </a:p>
        </p:txBody>
      </p:sp>
    </p:spTree>
    <p:extLst>
      <p:ext uri="{BB962C8B-B14F-4D97-AF65-F5344CB8AC3E}">
        <p14:creationId xmlns:p14="http://schemas.microsoft.com/office/powerpoint/2010/main" val="282475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1</a:t>
            </a:fld>
            <a:endParaRPr lang="nl-NL"/>
          </a:p>
        </p:txBody>
      </p:sp>
    </p:spTree>
    <p:extLst>
      <p:ext uri="{BB962C8B-B14F-4D97-AF65-F5344CB8AC3E}">
        <p14:creationId xmlns:p14="http://schemas.microsoft.com/office/powerpoint/2010/main" val="162265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2</a:t>
            </a:fld>
            <a:endParaRPr lang="nl-NL"/>
          </a:p>
        </p:txBody>
      </p:sp>
    </p:spTree>
    <p:extLst>
      <p:ext uri="{BB962C8B-B14F-4D97-AF65-F5344CB8AC3E}">
        <p14:creationId xmlns:p14="http://schemas.microsoft.com/office/powerpoint/2010/main" val="482756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3</a:t>
            </a:fld>
            <a:endParaRPr lang="nl-NL"/>
          </a:p>
        </p:txBody>
      </p:sp>
    </p:spTree>
    <p:extLst>
      <p:ext uri="{BB962C8B-B14F-4D97-AF65-F5344CB8AC3E}">
        <p14:creationId xmlns:p14="http://schemas.microsoft.com/office/powerpoint/2010/main" val="3285163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4</a:t>
            </a:fld>
            <a:endParaRPr lang="nl-NL"/>
          </a:p>
        </p:txBody>
      </p:sp>
    </p:spTree>
    <p:extLst>
      <p:ext uri="{BB962C8B-B14F-4D97-AF65-F5344CB8AC3E}">
        <p14:creationId xmlns:p14="http://schemas.microsoft.com/office/powerpoint/2010/main" val="1374794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Font typeface="+mj-lt"/>
              <a:buAutoNum type="arabicPeriod"/>
            </a:pPr>
            <a:r>
              <a:rPr lang="en-US" sz="1200" b="0" i="0" kern="1200" dirty="0">
                <a:solidFill>
                  <a:schemeClr val="tx1"/>
                </a:solidFill>
                <a:effectLst/>
                <a:latin typeface="+mn-lt"/>
                <a:ea typeface="+mn-ea"/>
                <a:cs typeface="+mn-cs"/>
              </a:rPr>
              <a:t>Before the meeting, draw out large-scale templates that include the categories shown on the following image. Your template doesn’t need to look exactly like this one; you can be creative with the central image and the layout. Just be sure to keep the categories intact. The number of templates you create depends on the size of the group. At the most, allow four to six people to work on one template together.</a:t>
            </a:r>
          </a:p>
          <a:p>
            <a:pPr marL="228600" indent="-228600">
              <a:buFont typeface="+mj-lt"/>
              <a:buAutoNum type="arabicPeriod"/>
            </a:pPr>
            <a:r>
              <a:rPr lang="en-US" sz="1200" b="0" i="0" kern="1200" dirty="0">
                <a:solidFill>
                  <a:schemeClr val="tx1"/>
                </a:solidFill>
                <a:effectLst/>
                <a:latin typeface="+mn-lt"/>
                <a:ea typeface="+mn-ea"/>
                <a:cs typeface="+mn-cs"/>
              </a:rPr>
              <a:t>Explain the object of the game to the players and define each category on the template: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“Cover” tells the BIG story of their success.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“Headlines” convey the substance of the cover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“Sidebars” reveal interesting facets of the cover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“Quotes” can be from anyone as long as they’re related to the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“Brainstorm” is for documenting initial ideas for the cover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“Images” are for supporting the content with illustrations.</a:t>
            </a:r>
          </a:p>
          <a:p>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Break the players into groups of four to six and make sure there are markers and one template for each group. Tell the players that to populate the template they can either select a scribe or write and draw on it together.</a:t>
            </a:r>
          </a:p>
          <a:p>
            <a:pPr marL="228600" indent="-228600">
              <a:buFont typeface="+mj-lt"/>
              <a:buAutoNum type="arabicPeriod" startAt="3"/>
            </a:pPr>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Ask the players to imagine the best-case scenario for their company and to take that scenario one step further. Request that they spend five quiet minutes imagining their own stories before they work together to agree on one. Give the groups 30–45 minutes to generate this “story of the year” and represent it on their template.</a:t>
            </a:r>
          </a:p>
          <a:p>
            <a:pPr marL="228600" indent="-228600">
              <a:buFont typeface="+mj-lt"/>
              <a:buAutoNum type="arabicPeriod" startAt="3"/>
            </a:pPr>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Reconvene the breakout groups and ask for volunteers to present their visions first. Give each group 5–10 minutes to share what they imagined was written in the story and the supporting elements.</a:t>
            </a:r>
          </a:p>
          <a:p>
            <a:pPr marL="228600" indent="-228600">
              <a:buFont typeface="+mj-lt"/>
              <a:buAutoNum type="arabicPeriod" startAt="3"/>
            </a:pPr>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Note any common vision themes and areas of agreement. Ask for observations, insights, and concerns about the future state.</a:t>
            </a:r>
          </a:p>
          <a:p>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5</a:t>
            </a:fld>
            <a:endParaRPr lang="nl-NL"/>
          </a:p>
        </p:txBody>
      </p:sp>
    </p:spTree>
    <p:extLst>
      <p:ext uri="{BB962C8B-B14F-4D97-AF65-F5344CB8AC3E}">
        <p14:creationId xmlns:p14="http://schemas.microsoft.com/office/powerpoint/2010/main" val="3051298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b="0" i="0" kern="1200" dirty="0">
                <a:solidFill>
                  <a:schemeClr val="tx1"/>
                </a:solidFill>
                <a:effectLst/>
                <a:latin typeface="+mn-lt"/>
                <a:ea typeface="+mn-ea"/>
                <a:cs typeface="+mn-cs"/>
              </a:rPr>
              <a:t>• “Cover” tells the BIG story of their success.</a:t>
            </a:r>
            <a:br>
              <a:rPr lang="en-US" dirty="0"/>
            </a:br>
            <a:r>
              <a:rPr lang="en-US" sz="1200" b="0" i="0" kern="1200" dirty="0">
                <a:solidFill>
                  <a:schemeClr val="tx1"/>
                </a:solidFill>
                <a:effectLst/>
                <a:latin typeface="+mn-lt"/>
                <a:ea typeface="+mn-ea"/>
                <a:cs typeface="+mn-cs"/>
              </a:rPr>
              <a:t>• “Headlines” convey the substance of the cover story.</a:t>
            </a:r>
            <a:br>
              <a:rPr lang="en-US" dirty="0"/>
            </a:br>
            <a:r>
              <a:rPr lang="en-US" sz="1200" b="0" i="0" kern="1200" dirty="0">
                <a:solidFill>
                  <a:schemeClr val="tx1"/>
                </a:solidFill>
                <a:effectLst/>
                <a:latin typeface="+mn-lt"/>
                <a:ea typeface="+mn-ea"/>
                <a:cs typeface="+mn-cs"/>
              </a:rPr>
              <a:t>• “Sidebars” reveal interesting facets of the cover story.</a:t>
            </a:r>
            <a:br>
              <a:rPr lang="en-US" dirty="0"/>
            </a:br>
            <a:r>
              <a:rPr lang="en-US" sz="1200" b="0" i="0" kern="1200" dirty="0">
                <a:solidFill>
                  <a:schemeClr val="tx1"/>
                </a:solidFill>
                <a:effectLst/>
                <a:latin typeface="+mn-lt"/>
                <a:ea typeface="+mn-ea"/>
                <a:cs typeface="+mn-cs"/>
              </a:rPr>
              <a:t>• “Quotes” can be from anyone as long as they’re related to the story.</a:t>
            </a:r>
            <a:br>
              <a:rPr lang="en-US" dirty="0"/>
            </a:br>
            <a:r>
              <a:rPr lang="en-US" sz="1200" b="0" i="0" kern="1200" dirty="0">
                <a:solidFill>
                  <a:schemeClr val="tx1"/>
                </a:solidFill>
                <a:effectLst/>
                <a:latin typeface="+mn-lt"/>
                <a:ea typeface="+mn-ea"/>
                <a:cs typeface="+mn-cs"/>
              </a:rPr>
              <a:t>• “Brainstorm” is for documenting initial ideas for the cover story.</a:t>
            </a:r>
            <a:br>
              <a:rPr lang="en-US" dirty="0"/>
            </a:br>
            <a:r>
              <a:rPr lang="en-US" sz="1200" b="0" i="0" kern="1200" dirty="0">
                <a:solidFill>
                  <a:schemeClr val="tx1"/>
                </a:solidFill>
                <a:effectLst/>
                <a:latin typeface="+mn-lt"/>
                <a:ea typeface="+mn-ea"/>
                <a:cs typeface="+mn-cs"/>
              </a:rPr>
              <a:t>• “Images” are for supporting the content with illustrations.</a:t>
            </a:r>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6</a:t>
            </a:fld>
            <a:endParaRPr lang="nl-NL"/>
          </a:p>
        </p:txBody>
      </p:sp>
    </p:spTree>
    <p:extLst>
      <p:ext uri="{BB962C8B-B14F-4D97-AF65-F5344CB8AC3E}">
        <p14:creationId xmlns:p14="http://schemas.microsoft.com/office/powerpoint/2010/main" val="2403997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Font typeface="+mj-lt"/>
              <a:buAutoNum type="arabicPeriod"/>
            </a:pPr>
            <a:r>
              <a:rPr lang="en-US" sz="1200" b="0" i="0" kern="1200" dirty="0">
                <a:solidFill>
                  <a:schemeClr val="tx1"/>
                </a:solidFill>
                <a:effectLst/>
                <a:latin typeface="+mn-lt"/>
                <a:ea typeface="+mn-ea"/>
                <a:cs typeface="+mn-cs"/>
              </a:rPr>
              <a:t>Before the meeting, draw out large-scale templates that include the categories shown on the following image. Your template doesn’t need to look exactly like this one; you can be creative with the central image and the layout. Just be sure to keep the categories intact. The number of templates you create depends on the size of the group. At the most, allow four to six people to work on one template together.</a:t>
            </a:r>
          </a:p>
          <a:p>
            <a:pPr marL="228600" indent="-228600">
              <a:buFont typeface="+mj-lt"/>
              <a:buAutoNum type="arabicPeriod"/>
            </a:pPr>
            <a:r>
              <a:rPr lang="en-US" sz="1200" b="0" i="0" kern="1200" dirty="0">
                <a:solidFill>
                  <a:schemeClr val="tx1"/>
                </a:solidFill>
                <a:effectLst/>
                <a:latin typeface="+mn-lt"/>
                <a:ea typeface="+mn-ea"/>
                <a:cs typeface="+mn-cs"/>
              </a:rPr>
              <a:t>Explain the object of the game to the players and define each category on the template: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“Cover” tells the BIG story of their success.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“Headlines” convey the substance of the cover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“Sidebars” reveal interesting facets of the cover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“Quotes” can be from anyone as long as they’re related to the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“Brainstorm” is for documenting initial ideas for the cover story.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“Images” are for supporting the content with illustrations.</a:t>
            </a:r>
          </a:p>
          <a:p>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Break the players into groups of four to six and make sure there are markers and one template for each group. Tell the players that to populate the template they can either select a scribe or write and draw on it together.</a:t>
            </a:r>
          </a:p>
          <a:p>
            <a:pPr marL="228600" indent="-228600">
              <a:buFont typeface="+mj-lt"/>
              <a:buAutoNum type="arabicPeriod" startAt="3"/>
            </a:pPr>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Ask the players to imagine the best-case scenario for their company and to take that scenario one step further. Request that they spend five quiet minutes imagining their own stories before they work together to agree on one. Give the groups 30–45 minutes to generate this “story of the year” and represent it on their template.</a:t>
            </a:r>
          </a:p>
          <a:p>
            <a:pPr marL="228600" indent="-228600">
              <a:buFont typeface="+mj-lt"/>
              <a:buAutoNum type="arabicPeriod" startAt="3"/>
            </a:pPr>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Reconvene the breakout groups and ask for volunteers to present their visions first. Give each group 5–10 minutes to share what they imagined was written in the story and the supporting elements.</a:t>
            </a:r>
          </a:p>
          <a:p>
            <a:pPr marL="228600" indent="-228600">
              <a:buFont typeface="+mj-lt"/>
              <a:buAutoNum type="arabicPeriod" startAt="3"/>
            </a:pPr>
            <a:endParaRPr lang="en-US" sz="1200" b="0" i="0" kern="1200" dirty="0">
              <a:solidFill>
                <a:schemeClr val="tx1"/>
              </a:solidFill>
              <a:effectLst/>
              <a:latin typeface="+mn-lt"/>
              <a:ea typeface="+mn-ea"/>
              <a:cs typeface="+mn-cs"/>
            </a:endParaRPr>
          </a:p>
          <a:p>
            <a:pPr marL="228600" indent="-228600">
              <a:buFont typeface="+mj-lt"/>
              <a:buAutoNum type="arabicPeriod" startAt="3"/>
            </a:pPr>
            <a:r>
              <a:rPr lang="en-US" sz="1200" b="0" i="0" kern="1200" dirty="0">
                <a:solidFill>
                  <a:schemeClr val="tx1"/>
                </a:solidFill>
                <a:effectLst/>
                <a:latin typeface="+mn-lt"/>
                <a:ea typeface="+mn-ea"/>
                <a:cs typeface="+mn-cs"/>
              </a:rPr>
              <a:t>Note any common vision themes and areas of agreement. Ask for observations, insights, and concerns about the future state.</a:t>
            </a:r>
          </a:p>
          <a:p>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7</a:t>
            </a:fld>
            <a:endParaRPr lang="nl-NL"/>
          </a:p>
        </p:txBody>
      </p:sp>
    </p:spTree>
    <p:extLst>
      <p:ext uri="{BB962C8B-B14F-4D97-AF65-F5344CB8AC3E}">
        <p14:creationId xmlns:p14="http://schemas.microsoft.com/office/powerpoint/2010/main" val="2840550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b="0" i="0" kern="1200" dirty="0">
                <a:solidFill>
                  <a:schemeClr val="tx1"/>
                </a:solidFill>
                <a:effectLst/>
                <a:latin typeface="+mn-lt"/>
                <a:ea typeface="+mn-ea"/>
                <a:cs typeface="+mn-cs"/>
              </a:rPr>
              <a:t>• “Cover” tells the BIG story of their success.</a:t>
            </a:r>
            <a:br>
              <a:rPr lang="en-US" dirty="0"/>
            </a:br>
            <a:r>
              <a:rPr lang="en-US" sz="1200" b="0" i="0" kern="1200" dirty="0">
                <a:solidFill>
                  <a:schemeClr val="tx1"/>
                </a:solidFill>
                <a:effectLst/>
                <a:latin typeface="+mn-lt"/>
                <a:ea typeface="+mn-ea"/>
                <a:cs typeface="+mn-cs"/>
              </a:rPr>
              <a:t>• “Headlines” convey the substance of the cover story.</a:t>
            </a:r>
            <a:br>
              <a:rPr lang="en-US" dirty="0"/>
            </a:br>
            <a:r>
              <a:rPr lang="en-US" sz="1200" b="0" i="0" kern="1200" dirty="0">
                <a:solidFill>
                  <a:schemeClr val="tx1"/>
                </a:solidFill>
                <a:effectLst/>
                <a:latin typeface="+mn-lt"/>
                <a:ea typeface="+mn-ea"/>
                <a:cs typeface="+mn-cs"/>
              </a:rPr>
              <a:t>• “Sidebars” reveal interesting facets of the cover story.</a:t>
            </a:r>
            <a:br>
              <a:rPr lang="en-US" dirty="0"/>
            </a:br>
            <a:r>
              <a:rPr lang="en-US" sz="1200" b="0" i="0" kern="1200" dirty="0">
                <a:solidFill>
                  <a:schemeClr val="tx1"/>
                </a:solidFill>
                <a:effectLst/>
                <a:latin typeface="+mn-lt"/>
                <a:ea typeface="+mn-ea"/>
                <a:cs typeface="+mn-cs"/>
              </a:rPr>
              <a:t>• “Quotes” can be from anyone as long as they’re related to the story.</a:t>
            </a:r>
            <a:br>
              <a:rPr lang="en-US" dirty="0"/>
            </a:br>
            <a:r>
              <a:rPr lang="en-US" sz="1200" b="0" i="0" kern="1200" dirty="0">
                <a:solidFill>
                  <a:schemeClr val="tx1"/>
                </a:solidFill>
                <a:effectLst/>
                <a:latin typeface="+mn-lt"/>
                <a:ea typeface="+mn-ea"/>
                <a:cs typeface="+mn-cs"/>
              </a:rPr>
              <a:t>• “Brainstorm” is for documenting initial ideas for the cover story.</a:t>
            </a:r>
            <a:br>
              <a:rPr lang="en-US" dirty="0"/>
            </a:br>
            <a:r>
              <a:rPr lang="en-US" sz="1200" b="0" i="0" kern="1200" dirty="0">
                <a:solidFill>
                  <a:schemeClr val="tx1"/>
                </a:solidFill>
                <a:effectLst/>
                <a:latin typeface="+mn-lt"/>
                <a:ea typeface="+mn-ea"/>
                <a:cs typeface="+mn-cs"/>
              </a:rPr>
              <a:t>• “Images” are for supporting the content with illustrations.</a:t>
            </a:r>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8</a:t>
            </a:fld>
            <a:endParaRPr lang="nl-NL"/>
          </a:p>
        </p:txBody>
      </p:sp>
    </p:spTree>
    <p:extLst>
      <p:ext uri="{BB962C8B-B14F-4D97-AF65-F5344CB8AC3E}">
        <p14:creationId xmlns:p14="http://schemas.microsoft.com/office/powerpoint/2010/main" val="2981866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7F75B25-A9EB-8046-AC45-6A3076FDD52F}" type="slidenum">
              <a:rPr lang="nl-NL" smtClean="0"/>
              <a:t>9</a:t>
            </a:fld>
            <a:endParaRPr lang="nl-NL"/>
          </a:p>
        </p:txBody>
      </p:sp>
    </p:spTree>
    <p:extLst>
      <p:ext uri="{BB962C8B-B14F-4D97-AF65-F5344CB8AC3E}">
        <p14:creationId xmlns:p14="http://schemas.microsoft.com/office/powerpoint/2010/main" val="84981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Titelstijl van model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A750602-E6EA-E541-A0EE-551EAFE3E847}" type="datetimeFigureOut">
              <a:rPr lang="nl-NL" smtClean="0"/>
              <a:t>31-05-18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288469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A750602-E6EA-E541-A0EE-551EAFE3E847}" type="datetimeFigureOut">
              <a:rPr lang="nl-NL" smtClean="0"/>
              <a:t>31-05-18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503220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Titelstijl van model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tekststijl van het model te bewerken</a:t>
            </a:r>
          </a:p>
        </p:txBody>
      </p:sp>
      <p:sp>
        <p:nvSpPr>
          <p:cNvPr id="4" name="Tijdelijke aanduiding voor datum 3"/>
          <p:cNvSpPr>
            <a:spLocks noGrp="1"/>
          </p:cNvSpPr>
          <p:nvPr>
            <p:ph type="dt" sz="half" idx="10"/>
          </p:nvPr>
        </p:nvSpPr>
        <p:spPr/>
        <p:txBody>
          <a:bodyPr/>
          <a:lstStyle/>
          <a:p>
            <a:fld id="{2A750602-E6EA-E541-A0EE-551EAFE3E847}" type="datetimeFigureOut">
              <a:rPr lang="nl-NL" smtClean="0"/>
              <a:t>31-05-18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631404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A750602-E6EA-E541-A0EE-551EAFE3E847}" type="datetimeFigureOut">
              <a:rPr lang="nl-NL" smtClean="0"/>
              <a:t>31-05-18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2087676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Titelstijl van model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A750602-E6EA-E541-A0EE-551EAFE3E847}" type="datetimeFigureOut">
              <a:rPr lang="nl-NL" smtClean="0"/>
              <a:t>31-05-18</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99230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datum 2"/>
          <p:cNvSpPr>
            <a:spLocks noGrp="1"/>
          </p:cNvSpPr>
          <p:nvPr>
            <p:ph type="dt" sz="half" idx="10"/>
          </p:nvPr>
        </p:nvSpPr>
        <p:spPr/>
        <p:txBody>
          <a:bodyPr/>
          <a:lstStyle/>
          <a:p>
            <a:fld id="{2A750602-E6EA-E541-A0EE-551EAFE3E847}" type="datetimeFigureOut">
              <a:rPr lang="nl-NL" smtClean="0"/>
              <a:t>31-05-18</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090169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A750602-E6EA-E541-A0EE-551EAFE3E847}" type="datetimeFigureOut">
              <a:rPr lang="nl-NL" smtClean="0"/>
              <a:t>31-05-18</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49201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Titelstijl van model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tekststijl van het model te bewerken</a:t>
            </a:r>
          </a:p>
        </p:txBody>
      </p:sp>
      <p:sp>
        <p:nvSpPr>
          <p:cNvPr id="5" name="Tijdelijke aanduiding voor datum 4"/>
          <p:cNvSpPr>
            <a:spLocks noGrp="1"/>
          </p:cNvSpPr>
          <p:nvPr>
            <p:ph type="dt" sz="half" idx="10"/>
          </p:nvPr>
        </p:nvSpPr>
        <p:spPr/>
        <p:txBody>
          <a:bodyPr/>
          <a:lstStyle/>
          <a:p>
            <a:fld id="{2A750602-E6EA-E541-A0EE-551EAFE3E847}" type="datetimeFigureOut">
              <a:rPr lang="nl-NL" smtClean="0"/>
              <a:t>31-05-18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508917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Titelstijl van model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Sleep de afbeelding naar de tijdelijke aanduiding of klik op het pictogram als u een afbeelding wilt toevoegen</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tekststijl van het model te bewerken</a:t>
            </a:r>
          </a:p>
        </p:txBody>
      </p:sp>
      <p:sp>
        <p:nvSpPr>
          <p:cNvPr id="5" name="Tijdelijke aanduiding voor datum 4"/>
          <p:cNvSpPr>
            <a:spLocks noGrp="1"/>
          </p:cNvSpPr>
          <p:nvPr>
            <p:ph type="dt" sz="half" idx="10"/>
          </p:nvPr>
        </p:nvSpPr>
        <p:spPr/>
        <p:txBody>
          <a:bodyPr/>
          <a:lstStyle/>
          <a:p>
            <a:fld id="{2A750602-E6EA-E541-A0EE-551EAFE3E847}" type="datetimeFigureOut">
              <a:rPr lang="nl-NL" smtClean="0"/>
              <a:t>31-05-18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73396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A750602-E6EA-E541-A0EE-551EAFE3E847}" type="datetimeFigureOut">
              <a:rPr lang="nl-NL" smtClean="0"/>
              <a:t>31-05-18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649351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A750602-E6EA-E541-A0EE-551EAFE3E847}" type="datetimeFigureOut">
              <a:rPr lang="nl-NL" smtClean="0"/>
              <a:t>31-05-18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7D3B4D8-5A29-8D44-9004-2B6E688BD0E1}" type="slidenum">
              <a:rPr lang="nl-NL" smtClean="0"/>
              <a:t>‹#›</a:t>
            </a:fld>
            <a:endParaRPr lang="nl-NL"/>
          </a:p>
        </p:txBody>
      </p:sp>
    </p:spTree>
    <p:extLst>
      <p:ext uri="{BB962C8B-B14F-4D97-AF65-F5344CB8AC3E}">
        <p14:creationId xmlns:p14="http://schemas.microsoft.com/office/powerpoint/2010/main" val="134581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Titelstijl van model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750602-E6EA-E541-A0EE-551EAFE3E847}" type="datetimeFigureOut">
              <a:rPr lang="nl-NL" smtClean="0"/>
              <a:t>31-05-18</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3B4D8-5A29-8D44-9004-2B6E688BD0E1}" type="slidenum">
              <a:rPr lang="nl-NL" smtClean="0"/>
              <a:t>‹#›</a:t>
            </a:fld>
            <a:endParaRPr lang="nl-NL"/>
          </a:p>
        </p:txBody>
      </p:sp>
    </p:spTree>
    <p:extLst>
      <p:ext uri="{BB962C8B-B14F-4D97-AF65-F5344CB8AC3E}">
        <p14:creationId xmlns:p14="http://schemas.microsoft.com/office/powerpoint/2010/main" val="789331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tiff"/><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3590131" cy="1188720"/>
          </a:xfrm>
          <a:prstGeom prst="rect">
            <a:avLst/>
          </a:prstGeom>
        </p:spPr>
      </p:pic>
      <p:pic>
        <p:nvPicPr>
          <p:cNvPr id="6" name="Afbeelding 5"/>
          <p:cNvPicPr>
            <a:picLocks noChangeAspect="1"/>
          </p:cNvPicPr>
          <p:nvPr/>
        </p:nvPicPr>
        <p:blipFill rotWithShape="1">
          <a:blip r:embed="rId4" cstate="print">
            <a:alphaModFix amt="11000"/>
            <a:extLst>
              <a:ext uri="{28A0092B-C50C-407E-A947-70E740481C1C}">
                <a14:useLocalDpi xmlns:a14="http://schemas.microsoft.com/office/drawing/2010/main"/>
              </a:ext>
            </a:extLst>
          </a:blip>
          <a:srcRect/>
          <a:stretch/>
        </p:blipFill>
        <p:spPr>
          <a:xfrm>
            <a:off x="0" y="4206240"/>
            <a:ext cx="12306300" cy="2651760"/>
          </a:xfrm>
          <a:prstGeom prst="rect">
            <a:avLst/>
          </a:prstGeom>
        </p:spPr>
      </p:pic>
      <p:sp>
        <p:nvSpPr>
          <p:cNvPr id="7" name="Tekstvak 6"/>
          <p:cNvSpPr txBox="1"/>
          <p:nvPr/>
        </p:nvSpPr>
        <p:spPr>
          <a:xfrm>
            <a:off x="2286" y="2409070"/>
            <a:ext cx="12192000" cy="727122"/>
          </a:xfrm>
          <a:prstGeom prst="rect">
            <a:avLst/>
          </a:prstGeom>
          <a:noFill/>
        </p:spPr>
        <p:txBody>
          <a:bodyPr wrap="square" rtlCol="0">
            <a:spAutoFit/>
          </a:bodyPr>
          <a:lstStyle/>
          <a:p>
            <a:pPr algn="ctr">
              <a:lnSpc>
                <a:spcPct val="150000"/>
              </a:lnSpc>
            </a:pPr>
            <a:r>
              <a:rPr lang="en-GB" sz="3000" b="1" dirty="0">
                <a:solidFill>
                  <a:srgbClr val="4A7BA4"/>
                </a:solidFill>
                <a:latin typeface="Avenir Book" charset="0"/>
                <a:ea typeface="Avenir Book" charset="0"/>
                <a:cs typeface="Avenir Book" charset="0"/>
              </a:rPr>
              <a:t>Defining the needs of the fleet management community</a:t>
            </a:r>
          </a:p>
        </p:txBody>
      </p:sp>
    </p:spTree>
    <p:extLst>
      <p:ext uri="{BB962C8B-B14F-4D97-AF65-F5344CB8AC3E}">
        <p14:creationId xmlns:p14="http://schemas.microsoft.com/office/powerpoint/2010/main" val="89571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print">
            <a:alphaModFix amt="50000"/>
            <a:extLst>
              <a:ext uri="{28A0092B-C50C-407E-A947-70E740481C1C}">
                <a14:useLocalDpi xmlns:a14="http://schemas.microsoft.com/office/drawing/2010/main"/>
              </a:ext>
            </a:extLst>
          </a:blip>
          <a:srcRect/>
          <a:stretch/>
        </p:blipFill>
        <p:spPr>
          <a:xfrm>
            <a:off x="8083899" y="768109"/>
            <a:ext cx="4108101" cy="6089891"/>
          </a:xfrm>
          <a:prstGeom prst="rect">
            <a:avLst/>
          </a:prstGeom>
        </p:spPr>
      </p:pic>
      <p:pic>
        <p:nvPicPr>
          <p:cNvPr id="6" name="Afbeelding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8" name="Tekstvak 7"/>
          <p:cNvSpPr txBox="1"/>
          <p:nvPr/>
        </p:nvSpPr>
        <p:spPr>
          <a:xfrm>
            <a:off x="2948243" y="317361"/>
            <a:ext cx="7685572" cy="553998"/>
          </a:xfrm>
          <a:prstGeom prst="rect">
            <a:avLst/>
          </a:prstGeom>
          <a:noFill/>
        </p:spPr>
        <p:txBody>
          <a:bodyPr wrap="square" rtlCol="0">
            <a:spAutoFit/>
          </a:bodyPr>
          <a:lstStyle/>
          <a:p>
            <a:pPr algn="ctr"/>
            <a:r>
              <a:rPr lang="en-US" sz="3000" b="1" dirty="0">
                <a:solidFill>
                  <a:srgbClr val="4A7BA4"/>
                </a:solidFill>
                <a:latin typeface="Avenir Book" charset="0"/>
                <a:ea typeface="Avenir Book" charset="0"/>
                <a:cs typeface="Avenir Book" charset="0"/>
              </a:rPr>
              <a:t>Mega </a:t>
            </a:r>
            <a:r>
              <a:rPr lang="en-US" sz="3000" b="1" dirty="0">
                <a:solidFill>
                  <a:srgbClr val="A2B6CB"/>
                </a:solidFill>
                <a:latin typeface="Avenir Book" charset="0"/>
                <a:ea typeface="Avenir Book" charset="0"/>
                <a:cs typeface="Avenir Book" charset="0"/>
              </a:rPr>
              <a:t>Trends</a:t>
            </a:r>
            <a:r>
              <a:rPr lang="en-US" sz="3000" b="1" dirty="0">
                <a:solidFill>
                  <a:srgbClr val="4A7BA4"/>
                </a:solidFill>
                <a:latin typeface="Avenir Book" charset="0"/>
                <a:ea typeface="Avenir Book" charset="0"/>
                <a:cs typeface="Avenir Book" charset="0"/>
              </a:rPr>
              <a:t> Reshaping Transportation</a:t>
            </a:r>
            <a:endParaRPr lang="nl-NL" sz="3000" b="1" dirty="0">
              <a:solidFill>
                <a:srgbClr val="4A7BA4"/>
              </a:solidFill>
              <a:latin typeface="Avenir Book" charset="0"/>
              <a:ea typeface="Avenir Book" charset="0"/>
              <a:cs typeface="Avenir Book" charset="0"/>
            </a:endParaRPr>
          </a:p>
        </p:txBody>
      </p:sp>
      <p:pic>
        <p:nvPicPr>
          <p:cNvPr id="7" name="Picture 6">
            <a:extLst>
              <a:ext uri="{FF2B5EF4-FFF2-40B4-BE49-F238E27FC236}">
                <a16:creationId xmlns:a16="http://schemas.microsoft.com/office/drawing/2014/main" id="{16C4CE8B-E1B9-644C-A3F3-302808999BD5}"/>
              </a:ext>
            </a:extLst>
          </p:cNvPr>
          <p:cNvPicPr>
            <a:picLocks noChangeAspect="1"/>
          </p:cNvPicPr>
          <p:nvPr/>
        </p:nvPicPr>
        <p:blipFill>
          <a:blip r:embed="rId5"/>
          <a:stretch>
            <a:fillRect/>
          </a:stretch>
        </p:blipFill>
        <p:spPr>
          <a:xfrm>
            <a:off x="1795065" y="1284038"/>
            <a:ext cx="8515351" cy="5161283"/>
          </a:xfrm>
          <a:prstGeom prst="rect">
            <a:avLst/>
          </a:prstGeom>
        </p:spPr>
      </p:pic>
    </p:spTree>
    <p:extLst>
      <p:ext uri="{BB962C8B-B14F-4D97-AF65-F5344CB8AC3E}">
        <p14:creationId xmlns:p14="http://schemas.microsoft.com/office/powerpoint/2010/main" val="79771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print">
            <a:alphaModFix amt="50000"/>
            <a:extLst>
              <a:ext uri="{28A0092B-C50C-407E-A947-70E740481C1C}">
                <a14:useLocalDpi xmlns:a14="http://schemas.microsoft.com/office/drawing/2010/main"/>
              </a:ext>
            </a:extLst>
          </a:blip>
          <a:srcRect/>
          <a:stretch/>
        </p:blipFill>
        <p:spPr>
          <a:xfrm>
            <a:off x="8083899" y="594360"/>
            <a:ext cx="4108101" cy="6089891"/>
          </a:xfrm>
          <a:prstGeom prst="rect">
            <a:avLst/>
          </a:prstGeom>
        </p:spPr>
      </p:pic>
      <p:pic>
        <p:nvPicPr>
          <p:cNvPr id="6" name="Afbeelding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8" name="Tekstvak 7"/>
          <p:cNvSpPr txBox="1"/>
          <p:nvPr/>
        </p:nvSpPr>
        <p:spPr>
          <a:xfrm>
            <a:off x="2400808" y="317361"/>
            <a:ext cx="7390384" cy="553998"/>
          </a:xfrm>
          <a:prstGeom prst="rect">
            <a:avLst/>
          </a:prstGeom>
          <a:noFill/>
        </p:spPr>
        <p:txBody>
          <a:bodyPr wrap="square" rtlCol="0">
            <a:spAutoFit/>
          </a:bodyPr>
          <a:lstStyle/>
          <a:p>
            <a:pPr algn="ctr"/>
            <a:r>
              <a:rPr lang="en-US" sz="3000" b="1" dirty="0">
                <a:solidFill>
                  <a:srgbClr val="4A7BA4"/>
                </a:solidFill>
                <a:latin typeface="Avenir Book" charset="0"/>
                <a:ea typeface="Avenir Book" charset="0"/>
                <a:cs typeface="Avenir Book" charset="0"/>
              </a:rPr>
              <a:t>Four Possible Future States</a:t>
            </a:r>
            <a:endParaRPr lang="nl-NL" sz="3000" b="1" dirty="0">
              <a:solidFill>
                <a:srgbClr val="4A7BA4"/>
              </a:solidFill>
              <a:latin typeface="Avenir Book" charset="0"/>
              <a:ea typeface="Avenir Book" charset="0"/>
              <a:cs typeface="Avenir Book" charset="0"/>
            </a:endParaRPr>
          </a:p>
        </p:txBody>
      </p:sp>
      <p:grpSp>
        <p:nvGrpSpPr>
          <p:cNvPr id="42" name="Group 41">
            <a:extLst>
              <a:ext uri="{FF2B5EF4-FFF2-40B4-BE49-F238E27FC236}">
                <a16:creationId xmlns:a16="http://schemas.microsoft.com/office/drawing/2014/main" id="{14CF52C8-566C-B345-8D08-292045ABEC9A}"/>
              </a:ext>
            </a:extLst>
          </p:cNvPr>
          <p:cNvGrpSpPr/>
          <p:nvPr/>
        </p:nvGrpSpPr>
        <p:grpSpPr>
          <a:xfrm>
            <a:off x="1284879" y="1300034"/>
            <a:ext cx="9622242" cy="5549900"/>
            <a:chOff x="4358" y="1984490"/>
            <a:chExt cx="8742219" cy="4873510"/>
          </a:xfrm>
        </p:grpSpPr>
        <p:sp>
          <p:nvSpPr>
            <p:cNvPr id="29" name="Rectangle 28">
              <a:extLst>
                <a:ext uri="{FF2B5EF4-FFF2-40B4-BE49-F238E27FC236}">
                  <a16:creationId xmlns:a16="http://schemas.microsoft.com/office/drawing/2014/main" id="{F8E27BAD-597E-C14E-82A6-E13C748A4A46}"/>
                </a:ext>
              </a:extLst>
            </p:cNvPr>
            <p:cNvSpPr/>
            <p:nvPr/>
          </p:nvSpPr>
          <p:spPr>
            <a:xfrm>
              <a:off x="712730" y="2037041"/>
              <a:ext cx="3988020" cy="2154584"/>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3. The Driverless Revolution</a:t>
              </a:r>
            </a:p>
          </p:txBody>
        </p:sp>
        <p:sp>
          <p:nvSpPr>
            <p:cNvPr id="30" name="Rectangle 29">
              <a:extLst>
                <a:ext uri="{FF2B5EF4-FFF2-40B4-BE49-F238E27FC236}">
                  <a16:creationId xmlns:a16="http://schemas.microsoft.com/office/drawing/2014/main" id="{FABDA85F-C2BA-3E4C-ABC3-79C2A2D5EDB3}"/>
                </a:ext>
              </a:extLst>
            </p:cNvPr>
            <p:cNvSpPr/>
            <p:nvPr/>
          </p:nvSpPr>
          <p:spPr>
            <a:xfrm>
              <a:off x="4700750" y="2037041"/>
              <a:ext cx="3988021" cy="2154584"/>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4. A New Age of Accessible Autonomy</a:t>
              </a:r>
            </a:p>
          </p:txBody>
        </p:sp>
        <p:sp>
          <p:nvSpPr>
            <p:cNvPr id="31" name="Rectangle 30">
              <a:extLst>
                <a:ext uri="{FF2B5EF4-FFF2-40B4-BE49-F238E27FC236}">
                  <a16:creationId xmlns:a16="http://schemas.microsoft.com/office/drawing/2014/main" id="{8FF5D042-CDDF-8341-B546-85C524A32711}"/>
                </a:ext>
              </a:extLst>
            </p:cNvPr>
            <p:cNvSpPr/>
            <p:nvPr/>
          </p:nvSpPr>
          <p:spPr>
            <a:xfrm>
              <a:off x="712730" y="4191626"/>
              <a:ext cx="3985394" cy="2143144"/>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1. Incremental Change</a:t>
              </a:r>
            </a:p>
          </p:txBody>
        </p:sp>
        <p:sp>
          <p:nvSpPr>
            <p:cNvPr id="32" name="Rectangle 31">
              <a:extLst>
                <a:ext uri="{FF2B5EF4-FFF2-40B4-BE49-F238E27FC236}">
                  <a16:creationId xmlns:a16="http://schemas.microsoft.com/office/drawing/2014/main" id="{1F26D896-841A-4444-9605-056400BDAE5D}"/>
                </a:ext>
              </a:extLst>
            </p:cNvPr>
            <p:cNvSpPr/>
            <p:nvPr/>
          </p:nvSpPr>
          <p:spPr>
            <a:xfrm>
              <a:off x="4698124" y="4191626"/>
              <a:ext cx="3990647" cy="2143144"/>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2. A World of Carsharing</a:t>
              </a:r>
            </a:p>
          </p:txBody>
        </p:sp>
        <p:sp>
          <p:nvSpPr>
            <p:cNvPr id="33" name="TextBox 32">
              <a:extLst>
                <a:ext uri="{FF2B5EF4-FFF2-40B4-BE49-F238E27FC236}">
                  <a16:creationId xmlns:a16="http://schemas.microsoft.com/office/drawing/2014/main" id="{24856DED-1B15-0249-A0EB-69AC44815438}"/>
                </a:ext>
              </a:extLst>
            </p:cNvPr>
            <p:cNvSpPr txBox="1"/>
            <p:nvPr/>
          </p:nvSpPr>
          <p:spPr>
            <a:xfrm>
              <a:off x="712730" y="6488668"/>
              <a:ext cx="7976041" cy="369332"/>
            </a:xfrm>
            <a:prstGeom prst="rect">
              <a:avLst/>
            </a:prstGeom>
            <a:noFill/>
          </p:spPr>
          <p:txBody>
            <a:bodyPr wrap="square" rtlCol="0">
              <a:spAutoFit/>
            </a:bodyPr>
            <a:lstStyle/>
            <a:p>
              <a:pPr algn="ctr"/>
              <a:r>
                <a:rPr lang="en-GB" b="1" dirty="0">
                  <a:latin typeface="Tahoma" panose="020B0604030504040204" pitchFamily="34" charset="0"/>
                  <a:ea typeface="Tahoma" panose="020B0604030504040204" pitchFamily="34" charset="0"/>
                  <a:cs typeface="Tahoma" panose="020B0604030504040204" pitchFamily="34" charset="0"/>
                </a:rPr>
                <a:t>Vehicle ownership</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34" name="TextBox 33">
              <a:extLst>
                <a:ext uri="{FF2B5EF4-FFF2-40B4-BE49-F238E27FC236}">
                  <a16:creationId xmlns:a16="http://schemas.microsoft.com/office/drawing/2014/main" id="{E0C10C68-5C06-ED41-B06B-46DF9004A074}"/>
                </a:ext>
              </a:extLst>
            </p:cNvPr>
            <p:cNvSpPr txBox="1"/>
            <p:nvPr/>
          </p:nvSpPr>
          <p:spPr>
            <a:xfrm rot="16200000">
              <a:off x="-1959840" y="4001239"/>
              <a:ext cx="4297728" cy="369332"/>
            </a:xfrm>
            <a:prstGeom prst="rect">
              <a:avLst/>
            </a:prstGeom>
            <a:noFill/>
          </p:spPr>
          <p:txBody>
            <a:bodyPr wrap="square" rtlCol="0">
              <a:spAutoFit/>
            </a:bodyPr>
            <a:lstStyle/>
            <a:p>
              <a:pPr algn="ctr"/>
              <a:r>
                <a:rPr lang="en-GB" b="1" dirty="0">
                  <a:latin typeface="Tahoma" panose="020B0604030504040204" pitchFamily="34" charset="0"/>
                  <a:ea typeface="Tahoma" panose="020B0604030504040204" pitchFamily="34" charset="0"/>
                  <a:cs typeface="Tahoma" panose="020B0604030504040204" pitchFamily="34" charset="0"/>
                </a:rPr>
                <a:t>Vehicle control</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35" name="TextBox 34">
              <a:extLst>
                <a:ext uri="{FF2B5EF4-FFF2-40B4-BE49-F238E27FC236}">
                  <a16:creationId xmlns:a16="http://schemas.microsoft.com/office/drawing/2014/main" id="{D2E67B0A-CE02-2F4B-9EE0-42F997315BB9}"/>
                </a:ext>
              </a:extLst>
            </p:cNvPr>
            <p:cNvSpPr txBox="1"/>
            <p:nvPr/>
          </p:nvSpPr>
          <p:spPr>
            <a:xfrm rot="16200000">
              <a:off x="71978" y="5786719"/>
              <a:ext cx="885890" cy="369332"/>
            </a:xfrm>
            <a:prstGeom prst="rect">
              <a:avLst/>
            </a:prstGeom>
            <a:noFill/>
          </p:spPr>
          <p:txBody>
            <a:bodyPr wrap="square" rtlCol="0">
              <a:spAutoFit/>
            </a:bodyPr>
            <a:lstStyle/>
            <a:p>
              <a:r>
                <a:rPr lang="en-GB" i="1" dirty="0">
                  <a:latin typeface="Tahoma" panose="020B0604030504040204" pitchFamily="34" charset="0"/>
                  <a:ea typeface="Tahoma" panose="020B0604030504040204" pitchFamily="34" charset="0"/>
                  <a:cs typeface="Tahoma" panose="020B0604030504040204" pitchFamily="34" charset="0"/>
                </a:rPr>
                <a:t>Driver</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36" name="TextBox 35">
              <a:extLst>
                <a:ext uri="{FF2B5EF4-FFF2-40B4-BE49-F238E27FC236}">
                  <a16:creationId xmlns:a16="http://schemas.microsoft.com/office/drawing/2014/main" id="{0D6B27B2-8CB1-714C-94A3-6739832D953F}"/>
                </a:ext>
              </a:extLst>
            </p:cNvPr>
            <p:cNvSpPr txBox="1"/>
            <p:nvPr/>
          </p:nvSpPr>
          <p:spPr>
            <a:xfrm rot="16200000">
              <a:off x="-218502" y="2541788"/>
              <a:ext cx="1483927" cy="369332"/>
            </a:xfrm>
            <a:prstGeom prst="rect">
              <a:avLst/>
            </a:prstGeom>
            <a:noFill/>
          </p:spPr>
          <p:txBody>
            <a:bodyPr wrap="square" rtlCol="0">
              <a:spAutoFit/>
            </a:bodyPr>
            <a:lstStyle/>
            <a:p>
              <a:pPr algn="r"/>
              <a:r>
                <a:rPr lang="en-GB" i="1" dirty="0">
                  <a:latin typeface="Tahoma" panose="020B0604030504040204" pitchFamily="34" charset="0"/>
                  <a:ea typeface="Tahoma" panose="020B0604030504040204" pitchFamily="34" charset="0"/>
                  <a:cs typeface="Tahoma" panose="020B0604030504040204" pitchFamily="34" charset="0"/>
                </a:rPr>
                <a:t>Autonomous</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37" name="TextBox 36">
              <a:extLst>
                <a:ext uri="{FF2B5EF4-FFF2-40B4-BE49-F238E27FC236}">
                  <a16:creationId xmlns:a16="http://schemas.microsoft.com/office/drawing/2014/main" id="{B34307B0-2EE7-4942-B554-668B4873C3C2}"/>
                </a:ext>
              </a:extLst>
            </p:cNvPr>
            <p:cNvSpPr txBox="1"/>
            <p:nvPr/>
          </p:nvSpPr>
          <p:spPr>
            <a:xfrm>
              <a:off x="628650" y="6334769"/>
              <a:ext cx="1035072" cy="369332"/>
            </a:xfrm>
            <a:prstGeom prst="rect">
              <a:avLst/>
            </a:prstGeom>
            <a:noFill/>
          </p:spPr>
          <p:txBody>
            <a:bodyPr wrap="square" rtlCol="0">
              <a:spAutoFit/>
            </a:bodyPr>
            <a:lstStyle/>
            <a:p>
              <a:r>
                <a:rPr lang="en-GB" i="1" dirty="0">
                  <a:latin typeface="Tahoma" panose="020B0604030504040204" pitchFamily="34" charset="0"/>
                  <a:ea typeface="Tahoma" panose="020B0604030504040204" pitchFamily="34" charset="0"/>
                  <a:cs typeface="Tahoma" panose="020B0604030504040204" pitchFamily="34" charset="0"/>
                </a:rPr>
                <a:t>Personal</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38" name="TextBox 37">
              <a:extLst>
                <a:ext uri="{FF2B5EF4-FFF2-40B4-BE49-F238E27FC236}">
                  <a16:creationId xmlns:a16="http://schemas.microsoft.com/office/drawing/2014/main" id="{F13399ED-493B-9549-AC8D-55C742DBBCD1}"/>
                </a:ext>
              </a:extLst>
            </p:cNvPr>
            <p:cNvSpPr txBox="1"/>
            <p:nvPr/>
          </p:nvSpPr>
          <p:spPr>
            <a:xfrm>
              <a:off x="7262650" y="6334769"/>
              <a:ext cx="1483927" cy="369332"/>
            </a:xfrm>
            <a:prstGeom prst="rect">
              <a:avLst/>
            </a:prstGeom>
            <a:noFill/>
          </p:spPr>
          <p:txBody>
            <a:bodyPr wrap="square" rtlCol="0">
              <a:spAutoFit/>
            </a:bodyPr>
            <a:lstStyle/>
            <a:p>
              <a:pPr algn="r"/>
              <a:r>
                <a:rPr lang="en-GB" i="1" dirty="0">
                  <a:latin typeface="Tahoma" panose="020B0604030504040204" pitchFamily="34" charset="0"/>
                  <a:ea typeface="Tahoma" panose="020B0604030504040204" pitchFamily="34" charset="0"/>
                  <a:cs typeface="Tahoma" panose="020B0604030504040204" pitchFamily="34" charset="0"/>
                </a:rPr>
                <a:t>Shared</a:t>
              </a:r>
              <a:endParaRPr lang="en-US" i="1" dirty="0">
                <a:latin typeface="Tahoma" panose="020B0604030504040204" pitchFamily="34" charset="0"/>
                <a:ea typeface="Tahoma" panose="020B0604030504040204" pitchFamily="34" charset="0"/>
                <a:cs typeface="Tahoma" panose="020B0604030504040204" pitchFamily="34" charset="0"/>
              </a:endParaRPr>
            </a:p>
          </p:txBody>
        </p:sp>
        <p:cxnSp>
          <p:nvCxnSpPr>
            <p:cNvPr id="39" name="Straight Connector 38">
              <a:extLst>
                <a:ext uri="{FF2B5EF4-FFF2-40B4-BE49-F238E27FC236}">
                  <a16:creationId xmlns:a16="http://schemas.microsoft.com/office/drawing/2014/main" id="{4BBDC971-8876-8341-990D-CC93D390F94C}"/>
                </a:ext>
              </a:extLst>
            </p:cNvPr>
            <p:cNvCxnSpPr>
              <a:cxnSpLocks/>
            </p:cNvCxnSpPr>
            <p:nvPr/>
          </p:nvCxnSpPr>
          <p:spPr>
            <a:xfrm flipV="1">
              <a:off x="4698124" y="2037041"/>
              <a:ext cx="0" cy="2154584"/>
            </a:xfrm>
            <a:prstGeom prst="line">
              <a:avLst/>
            </a:prstGeom>
            <a:ln w="38100" cap="flat" cmpd="sng" algn="ctr">
              <a:solidFill>
                <a:schemeClr val="bg1"/>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Arrow Connector 39">
              <a:extLst>
                <a:ext uri="{FF2B5EF4-FFF2-40B4-BE49-F238E27FC236}">
                  <a16:creationId xmlns:a16="http://schemas.microsoft.com/office/drawing/2014/main" id="{0002ADC0-D1A5-144F-8BED-39D0629EFF88}"/>
                </a:ext>
              </a:extLst>
            </p:cNvPr>
            <p:cNvCxnSpPr/>
            <p:nvPr/>
          </p:nvCxnSpPr>
          <p:spPr>
            <a:xfrm>
              <a:off x="708128" y="4191625"/>
              <a:ext cx="7980643" cy="0"/>
            </a:xfrm>
            <a:prstGeom prst="straightConnector1">
              <a:avLst/>
            </a:prstGeom>
            <a:ln w="762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C1A523D-665A-4742-8F9D-3525FDD44B45}"/>
                </a:ext>
              </a:extLst>
            </p:cNvPr>
            <p:cNvCxnSpPr>
              <a:cxnSpLocks/>
            </p:cNvCxnSpPr>
            <p:nvPr/>
          </p:nvCxnSpPr>
          <p:spPr>
            <a:xfrm flipV="1">
              <a:off x="4703379" y="4191625"/>
              <a:ext cx="0" cy="2154584"/>
            </a:xfrm>
            <a:prstGeom prst="line">
              <a:avLst/>
            </a:prstGeom>
            <a:ln w="38100" cap="flat" cmpd="sng" algn="ctr">
              <a:solidFill>
                <a:schemeClr val="bg1"/>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3336748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print">
            <a:alphaModFix amt="50000"/>
            <a:extLst>
              <a:ext uri="{28A0092B-C50C-407E-A947-70E740481C1C}">
                <a14:useLocalDpi xmlns:a14="http://schemas.microsoft.com/office/drawing/2010/main"/>
              </a:ext>
            </a:extLst>
          </a:blip>
          <a:srcRect/>
          <a:stretch/>
        </p:blipFill>
        <p:spPr>
          <a:xfrm>
            <a:off x="8083899" y="594360"/>
            <a:ext cx="4108101" cy="6089891"/>
          </a:xfrm>
          <a:prstGeom prst="rect">
            <a:avLst/>
          </a:prstGeom>
        </p:spPr>
      </p:pic>
      <p:pic>
        <p:nvPicPr>
          <p:cNvPr id="6" name="Afbeelding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8" name="Tekstvak 7"/>
          <p:cNvSpPr txBox="1"/>
          <p:nvPr/>
        </p:nvSpPr>
        <p:spPr>
          <a:xfrm>
            <a:off x="2400808" y="317361"/>
            <a:ext cx="7390384" cy="553998"/>
          </a:xfrm>
          <a:prstGeom prst="rect">
            <a:avLst/>
          </a:prstGeom>
          <a:noFill/>
        </p:spPr>
        <p:txBody>
          <a:bodyPr wrap="square" rtlCol="0">
            <a:spAutoFit/>
          </a:bodyPr>
          <a:lstStyle/>
          <a:p>
            <a:pPr algn="ctr"/>
            <a:r>
              <a:rPr lang="en-US" sz="3000" b="1" dirty="0">
                <a:solidFill>
                  <a:srgbClr val="4A7BA4"/>
                </a:solidFill>
                <a:latin typeface="Avenir Book" charset="0"/>
                <a:ea typeface="Avenir Book" charset="0"/>
                <a:cs typeface="Avenir Book" charset="0"/>
              </a:rPr>
              <a:t>Four Possible Future States</a:t>
            </a:r>
            <a:endParaRPr lang="nl-NL" sz="3000" b="1" dirty="0">
              <a:solidFill>
                <a:srgbClr val="4A7BA4"/>
              </a:solidFill>
              <a:latin typeface="Avenir Book" charset="0"/>
              <a:ea typeface="Avenir Book" charset="0"/>
              <a:cs typeface="Avenir Book" charset="0"/>
            </a:endParaRPr>
          </a:p>
        </p:txBody>
      </p:sp>
      <p:grpSp>
        <p:nvGrpSpPr>
          <p:cNvPr id="21" name="Group 20">
            <a:extLst>
              <a:ext uri="{FF2B5EF4-FFF2-40B4-BE49-F238E27FC236}">
                <a16:creationId xmlns:a16="http://schemas.microsoft.com/office/drawing/2014/main" id="{34EE5640-85C7-5F47-921D-FA93087EBA96}"/>
              </a:ext>
            </a:extLst>
          </p:cNvPr>
          <p:cNvGrpSpPr/>
          <p:nvPr/>
        </p:nvGrpSpPr>
        <p:grpSpPr>
          <a:xfrm>
            <a:off x="1349987" y="1188719"/>
            <a:ext cx="9492027" cy="5495532"/>
            <a:chOff x="1048973" y="1810741"/>
            <a:chExt cx="8742219" cy="4873510"/>
          </a:xfrm>
        </p:grpSpPr>
        <p:sp>
          <p:nvSpPr>
            <p:cNvPr id="7" name="Rectangle 6">
              <a:extLst>
                <a:ext uri="{FF2B5EF4-FFF2-40B4-BE49-F238E27FC236}">
                  <a16:creationId xmlns:a16="http://schemas.microsoft.com/office/drawing/2014/main" id="{3690A0A6-D1B4-3846-9F0E-151C7EDA7540}"/>
                </a:ext>
              </a:extLst>
            </p:cNvPr>
            <p:cNvSpPr/>
            <p:nvPr/>
          </p:nvSpPr>
          <p:spPr>
            <a:xfrm>
              <a:off x="1757345" y="1863292"/>
              <a:ext cx="3988020" cy="2154584"/>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9" name="Rectangle 8">
              <a:extLst>
                <a:ext uri="{FF2B5EF4-FFF2-40B4-BE49-F238E27FC236}">
                  <a16:creationId xmlns:a16="http://schemas.microsoft.com/office/drawing/2014/main" id="{AE98C5F8-17CB-C641-BB33-D78BDE83EFA7}"/>
                </a:ext>
              </a:extLst>
            </p:cNvPr>
            <p:cNvSpPr/>
            <p:nvPr/>
          </p:nvSpPr>
          <p:spPr>
            <a:xfrm>
              <a:off x="5745365" y="1863292"/>
              <a:ext cx="3988021" cy="2154584"/>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10" name="Rectangle 9">
              <a:extLst>
                <a:ext uri="{FF2B5EF4-FFF2-40B4-BE49-F238E27FC236}">
                  <a16:creationId xmlns:a16="http://schemas.microsoft.com/office/drawing/2014/main" id="{9E8E839C-5189-9847-986D-FC91F8026C59}"/>
                </a:ext>
              </a:extLst>
            </p:cNvPr>
            <p:cNvSpPr/>
            <p:nvPr/>
          </p:nvSpPr>
          <p:spPr>
            <a:xfrm>
              <a:off x="1757345" y="4017877"/>
              <a:ext cx="3985394" cy="2143144"/>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11" name="Rectangle 10">
              <a:extLst>
                <a:ext uri="{FF2B5EF4-FFF2-40B4-BE49-F238E27FC236}">
                  <a16:creationId xmlns:a16="http://schemas.microsoft.com/office/drawing/2014/main" id="{2DB14020-5051-704C-9A9C-10069A90B6AE}"/>
                </a:ext>
              </a:extLst>
            </p:cNvPr>
            <p:cNvSpPr/>
            <p:nvPr/>
          </p:nvSpPr>
          <p:spPr>
            <a:xfrm>
              <a:off x="5742739" y="4017877"/>
              <a:ext cx="3990647" cy="2143144"/>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12" name="TextBox 11">
              <a:extLst>
                <a:ext uri="{FF2B5EF4-FFF2-40B4-BE49-F238E27FC236}">
                  <a16:creationId xmlns:a16="http://schemas.microsoft.com/office/drawing/2014/main" id="{1E9E51C6-7B5F-C444-8572-31F23220A0E6}"/>
                </a:ext>
              </a:extLst>
            </p:cNvPr>
            <p:cNvSpPr txBox="1"/>
            <p:nvPr/>
          </p:nvSpPr>
          <p:spPr>
            <a:xfrm>
              <a:off x="1757345" y="6314919"/>
              <a:ext cx="7976041" cy="369332"/>
            </a:xfrm>
            <a:prstGeom prst="rect">
              <a:avLst/>
            </a:prstGeom>
            <a:noFill/>
          </p:spPr>
          <p:txBody>
            <a:bodyPr wrap="square" rtlCol="0">
              <a:spAutoFit/>
            </a:bodyPr>
            <a:lstStyle/>
            <a:p>
              <a:pPr algn="ctr"/>
              <a:r>
                <a:rPr lang="en-GB" b="1" dirty="0">
                  <a:latin typeface="Tahoma" panose="020B0604030504040204" pitchFamily="34" charset="0"/>
                  <a:ea typeface="Tahoma" panose="020B0604030504040204" pitchFamily="34" charset="0"/>
                  <a:cs typeface="Tahoma" panose="020B0604030504040204" pitchFamily="34" charset="0"/>
                </a:rPr>
                <a:t>Vehicle ownership</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FE7B7129-CC29-B442-9566-5EFEC3F9CEED}"/>
                </a:ext>
              </a:extLst>
            </p:cNvPr>
            <p:cNvSpPr txBox="1"/>
            <p:nvPr/>
          </p:nvSpPr>
          <p:spPr>
            <a:xfrm rot="16200000">
              <a:off x="-915225" y="3827490"/>
              <a:ext cx="4297728" cy="369332"/>
            </a:xfrm>
            <a:prstGeom prst="rect">
              <a:avLst/>
            </a:prstGeom>
            <a:noFill/>
          </p:spPr>
          <p:txBody>
            <a:bodyPr wrap="square" rtlCol="0">
              <a:spAutoFit/>
            </a:bodyPr>
            <a:lstStyle/>
            <a:p>
              <a:pPr algn="ctr"/>
              <a:r>
                <a:rPr lang="en-GB" b="1" dirty="0">
                  <a:latin typeface="Tahoma" panose="020B0604030504040204" pitchFamily="34" charset="0"/>
                  <a:ea typeface="Tahoma" panose="020B0604030504040204" pitchFamily="34" charset="0"/>
                  <a:cs typeface="Tahoma" panose="020B0604030504040204" pitchFamily="34" charset="0"/>
                </a:rPr>
                <a:t>Vehicle control</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354FA4C6-E286-ED48-B5B5-135DFEB84C0C}"/>
                </a:ext>
              </a:extLst>
            </p:cNvPr>
            <p:cNvSpPr txBox="1"/>
            <p:nvPr/>
          </p:nvSpPr>
          <p:spPr>
            <a:xfrm rot="16200000">
              <a:off x="1116593" y="5612970"/>
              <a:ext cx="885890" cy="369332"/>
            </a:xfrm>
            <a:prstGeom prst="rect">
              <a:avLst/>
            </a:prstGeom>
            <a:noFill/>
          </p:spPr>
          <p:txBody>
            <a:bodyPr wrap="square" rtlCol="0">
              <a:spAutoFit/>
            </a:bodyPr>
            <a:lstStyle/>
            <a:p>
              <a:r>
                <a:rPr lang="en-GB" i="1" dirty="0">
                  <a:latin typeface="Tahoma" panose="020B0604030504040204" pitchFamily="34" charset="0"/>
                  <a:ea typeface="Tahoma" panose="020B0604030504040204" pitchFamily="34" charset="0"/>
                  <a:cs typeface="Tahoma" panose="020B0604030504040204" pitchFamily="34" charset="0"/>
                </a:rPr>
                <a:t>Driver</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D97970D-2D44-6643-8B8F-E926DC847AC2}"/>
                </a:ext>
              </a:extLst>
            </p:cNvPr>
            <p:cNvSpPr txBox="1"/>
            <p:nvPr/>
          </p:nvSpPr>
          <p:spPr>
            <a:xfrm rot="16200000">
              <a:off x="826113" y="2368039"/>
              <a:ext cx="1483927" cy="369332"/>
            </a:xfrm>
            <a:prstGeom prst="rect">
              <a:avLst/>
            </a:prstGeom>
            <a:noFill/>
          </p:spPr>
          <p:txBody>
            <a:bodyPr wrap="square" rtlCol="0">
              <a:spAutoFit/>
            </a:bodyPr>
            <a:lstStyle/>
            <a:p>
              <a:pPr algn="r"/>
              <a:r>
                <a:rPr lang="en-GB" i="1" dirty="0">
                  <a:latin typeface="Tahoma" panose="020B0604030504040204" pitchFamily="34" charset="0"/>
                  <a:ea typeface="Tahoma" panose="020B0604030504040204" pitchFamily="34" charset="0"/>
                  <a:cs typeface="Tahoma" panose="020B0604030504040204" pitchFamily="34" charset="0"/>
                </a:rPr>
                <a:t>Autonomous</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D3D33A67-176A-CB4E-9CD0-535AAF5DDFFA}"/>
                </a:ext>
              </a:extLst>
            </p:cNvPr>
            <p:cNvSpPr txBox="1"/>
            <p:nvPr/>
          </p:nvSpPr>
          <p:spPr>
            <a:xfrm>
              <a:off x="1673265" y="6161020"/>
              <a:ext cx="1035072" cy="369332"/>
            </a:xfrm>
            <a:prstGeom prst="rect">
              <a:avLst/>
            </a:prstGeom>
            <a:noFill/>
          </p:spPr>
          <p:txBody>
            <a:bodyPr wrap="square" rtlCol="0">
              <a:spAutoFit/>
            </a:bodyPr>
            <a:lstStyle/>
            <a:p>
              <a:r>
                <a:rPr lang="en-GB" i="1" dirty="0">
                  <a:latin typeface="Tahoma" panose="020B0604030504040204" pitchFamily="34" charset="0"/>
                  <a:ea typeface="Tahoma" panose="020B0604030504040204" pitchFamily="34" charset="0"/>
                  <a:cs typeface="Tahoma" panose="020B0604030504040204" pitchFamily="34" charset="0"/>
                </a:rPr>
                <a:t>Personal</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17" name="TextBox 16">
              <a:extLst>
                <a:ext uri="{FF2B5EF4-FFF2-40B4-BE49-F238E27FC236}">
                  <a16:creationId xmlns:a16="http://schemas.microsoft.com/office/drawing/2014/main" id="{27EAC85D-92EB-284E-B29B-7C534FCFE3CB}"/>
                </a:ext>
              </a:extLst>
            </p:cNvPr>
            <p:cNvSpPr txBox="1"/>
            <p:nvPr/>
          </p:nvSpPr>
          <p:spPr>
            <a:xfrm>
              <a:off x="8307265" y="6161020"/>
              <a:ext cx="1483927" cy="369332"/>
            </a:xfrm>
            <a:prstGeom prst="rect">
              <a:avLst/>
            </a:prstGeom>
            <a:noFill/>
          </p:spPr>
          <p:txBody>
            <a:bodyPr wrap="square" rtlCol="0">
              <a:spAutoFit/>
            </a:bodyPr>
            <a:lstStyle/>
            <a:p>
              <a:pPr algn="r"/>
              <a:r>
                <a:rPr lang="en-GB" i="1" dirty="0">
                  <a:latin typeface="Tahoma" panose="020B0604030504040204" pitchFamily="34" charset="0"/>
                  <a:ea typeface="Tahoma" panose="020B0604030504040204" pitchFamily="34" charset="0"/>
                  <a:cs typeface="Tahoma" panose="020B0604030504040204" pitchFamily="34" charset="0"/>
                </a:rPr>
                <a:t>Shared</a:t>
              </a:r>
              <a:endParaRPr lang="en-US" i="1" dirty="0">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a:extLst>
                <a:ext uri="{FF2B5EF4-FFF2-40B4-BE49-F238E27FC236}">
                  <a16:creationId xmlns:a16="http://schemas.microsoft.com/office/drawing/2014/main" id="{92087389-FF72-5E46-B091-041802AB30FD}"/>
                </a:ext>
              </a:extLst>
            </p:cNvPr>
            <p:cNvCxnSpPr>
              <a:cxnSpLocks/>
            </p:cNvCxnSpPr>
            <p:nvPr/>
          </p:nvCxnSpPr>
          <p:spPr>
            <a:xfrm flipV="1">
              <a:off x="5742739" y="1863292"/>
              <a:ext cx="0" cy="2154584"/>
            </a:xfrm>
            <a:prstGeom prst="line">
              <a:avLst/>
            </a:prstGeom>
            <a:ln w="38100" cap="flat" cmpd="sng" algn="ctr">
              <a:solidFill>
                <a:schemeClr val="bg1"/>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1F17FBBA-04BB-E346-AD7C-38757E676DF1}"/>
                </a:ext>
              </a:extLst>
            </p:cNvPr>
            <p:cNvCxnSpPr>
              <a:cxnSpLocks/>
            </p:cNvCxnSpPr>
            <p:nvPr/>
          </p:nvCxnSpPr>
          <p:spPr>
            <a:xfrm>
              <a:off x="1752743" y="4017876"/>
              <a:ext cx="7980643" cy="0"/>
            </a:xfrm>
            <a:prstGeom prst="straightConnector1">
              <a:avLst/>
            </a:prstGeom>
            <a:ln w="762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5581714-A8D2-4744-B87B-D8A448F7152E}"/>
                </a:ext>
              </a:extLst>
            </p:cNvPr>
            <p:cNvCxnSpPr>
              <a:cxnSpLocks/>
            </p:cNvCxnSpPr>
            <p:nvPr/>
          </p:nvCxnSpPr>
          <p:spPr>
            <a:xfrm flipV="1">
              <a:off x="5747994" y="4017876"/>
              <a:ext cx="0" cy="2154584"/>
            </a:xfrm>
            <a:prstGeom prst="line">
              <a:avLst/>
            </a:prstGeom>
            <a:ln w="38100" cap="flat" cmpd="sng" algn="ctr">
              <a:solidFill>
                <a:schemeClr val="bg1"/>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pic>
        <p:nvPicPr>
          <p:cNvPr id="23" name="Picture 22">
            <a:extLst>
              <a:ext uri="{FF2B5EF4-FFF2-40B4-BE49-F238E27FC236}">
                <a16:creationId xmlns:a16="http://schemas.microsoft.com/office/drawing/2014/main" id="{6024800E-5455-E949-9D19-C8EBF3A2A3A2}"/>
              </a:ext>
            </a:extLst>
          </p:cNvPr>
          <p:cNvPicPr>
            <a:picLocks noChangeAspect="1"/>
          </p:cNvPicPr>
          <p:nvPr/>
        </p:nvPicPr>
        <p:blipFill rotWithShape="1">
          <a:blip r:embed="rId5"/>
          <a:srcRect t="22209"/>
          <a:stretch/>
        </p:blipFill>
        <p:spPr>
          <a:xfrm>
            <a:off x="2222887" y="1565338"/>
            <a:ext cx="914400" cy="711323"/>
          </a:xfrm>
          <a:prstGeom prst="rect">
            <a:avLst/>
          </a:prstGeom>
        </p:spPr>
      </p:pic>
      <p:pic>
        <p:nvPicPr>
          <p:cNvPr id="24" name="Picture 23">
            <a:extLst>
              <a:ext uri="{FF2B5EF4-FFF2-40B4-BE49-F238E27FC236}">
                <a16:creationId xmlns:a16="http://schemas.microsoft.com/office/drawing/2014/main" id="{83A25D8B-2E75-3A48-BF57-F38D16A79756}"/>
              </a:ext>
            </a:extLst>
          </p:cNvPr>
          <p:cNvPicPr>
            <a:picLocks noChangeAspect="1"/>
          </p:cNvPicPr>
          <p:nvPr/>
        </p:nvPicPr>
        <p:blipFill>
          <a:blip r:embed="rId6">
            <a:alphaModFix amt="5000"/>
          </a:blip>
          <a:stretch>
            <a:fillRect/>
          </a:stretch>
        </p:blipFill>
        <p:spPr>
          <a:xfrm>
            <a:off x="2320087" y="2589618"/>
            <a:ext cx="720000" cy="720000"/>
          </a:xfrm>
          <a:prstGeom prst="rect">
            <a:avLst/>
          </a:prstGeom>
        </p:spPr>
      </p:pic>
      <p:sp>
        <p:nvSpPr>
          <p:cNvPr id="25" name="TextBox 24">
            <a:extLst>
              <a:ext uri="{FF2B5EF4-FFF2-40B4-BE49-F238E27FC236}">
                <a16:creationId xmlns:a16="http://schemas.microsoft.com/office/drawing/2014/main" id="{7EFBB0F6-C68B-0C49-9560-DEDFE5D772A4}"/>
              </a:ext>
            </a:extLst>
          </p:cNvPr>
          <p:cNvSpPr txBox="1"/>
          <p:nvPr/>
        </p:nvSpPr>
        <p:spPr>
          <a:xfrm>
            <a:off x="3137286" y="1624768"/>
            <a:ext cx="3316891" cy="646331"/>
          </a:xfrm>
          <a:prstGeom prst="rect">
            <a:avLst/>
          </a:prstGeom>
          <a:noFill/>
        </p:spPr>
        <p:txBody>
          <a:bodyPr wrap="square" rtlCol="0">
            <a:spAutoFit/>
          </a:bodyPr>
          <a:lstStyle/>
          <a:p>
            <a:r>
              <a:rPr lang="en-US" dirty="0"/>
              <a:t>Own vehicles. Maintain flexibility, security and convenience</a:t>
            </a:r>
          </a:p>
        </p:txBody>
      </p:sp>
      <p:sp>
        <p:nvSpPr>
          <p:cNvPr id="26" name="Rectangle 25">
            <a:extLst>
              <a:ext uri="{FF2B5EF4-FFF2-40B4-BE49-F238E27FC236}">
                <a16:creationId xmlns:a16="http://schemas.microsoft.com/office/drawing/2014/main" id="{256BBFDA-51E2-5E48-BAC3-BDED667BE17C}"/>
              </a:ext>
            </a:extLst>
          </p:cNvPr>
          <p:cNvSpPr/>
          <p:nvPr/>
        </p:nvSpPr>
        <p:spPr>
          <a:xfrm>
            <a:off x="3137286" y="2637130"/>
            <a:ext cx="3301131" cy="646331"/>
          </a:xfrm>
          <a:prstGeom prst="rect">
            <a:avLst/>
          </a:prstGeom>
        </p:spPr>
        <p:txBody>
          <a:bodyPr wrap="square">
            <a:spAutoFit/>
          </a:bodyPr>
          <a:lstStyle/>
          <a:p>
            <a:r>
              <a:rPr lang="en-US" dirty="0"/>
              <a:t>Operate autonomous vehicles, no need to hire drivers</a:t>
            </a:r>
          </a:p>
        </p:txBody>
      </p:sp>
      <p:pic>
        <p:nvPicPr>
          <p:cNvPr id="29" name="Picture 28">
            <a:extLst>
              <a:ext uri="{FF2B5EF4-FFF2-40B4-BE49-F238E27FC236}">
                <a16:creationId xmlns:a16="http://schemas.microsoft.com/office/drawing/2014/main" id="{E5F78DDC-4760-A042-8D0B-762BC98C26DC}"/>
              </a:ext>
            </a:extLst>
          </p:cNvPr>
          <p:cNvPicPr>
            <a:picLocks noChangeAspect="1"/>
          </p:cNvPicPr>
          <p:nvPr/>
        </p:nvPicPr>
        <p:blipFill rotWithShape="1">
          <a:blip r:embed="rId5"/>
          <a:srcRect t="22209"/>
          <a:stretch/>
        </p:blipFill>
        <p:spPr>
          <a:xfrm>
            <a:off x="6550104" y="1565338"/>
            <a:ext cx="914400" cy="711323"/>
          </a:xfrm>
          <a:prstGeom prst="rect">
            <a:avLst/>
          </a:prstGeom>
        </p:spPr>
      </p:pic>
      <p:pic>
        <p:nvPicPr>
          <p:cNvPr id="30" name="Picture 29">
            <a:extLst>
              <a:ext uri="{FF2B5EF4-FFF2-40B4-BE49-F238E27FC236}">
                <a16:creationId xmlns:a16="http://schemas.microsoft.com/office/drawing/2014/main" id="{B953374D-96E6-3A49-8E43-AF5443EBFB0F}"/>
              </a:ext>
            </a:extLst>
          </p:cNvPr>
          <p:cNvPicPr>
            <a:picLocks noChangeAspect="1"/>
          </p:cNvPicPr>
          <p:nvPr/>
        </p:nvPicPr>
        <p:blipFill>
          <a:blip r:embed="rId7">
            <a:alphaModFix amt="5000"/>
          </a:blip>
          <a:stretch>
            <a:fillRect/>
          </a:stretch>
        </p:blipFill>
        <p:spPr>
          <a:xfrm>
            <a:off x="6647304" y="2589618"/>
            <a:ext cx="720000" cy="720000"/>
          </a:xfrm>
          <a:prstGeom prst="rect">
            <a:avLst/>
          </a:prstGeom>
        </p:spPr>
      </p:pic>
      <p:sp>
        <p:nvSpPr>
          <p:cNvPr id="31" name="TextBox 30">
            <a:extLst>
              <a:ext uri="{FF2B5EF4-FFF2-40B4-BE49-F238E27FC236}">
                <a16:creationId xmlns:a16="http://schemas.microsoft.com/office/drawing/2014/main" id="{C34B499B-9A46-5E44-8B6B-B84E7A64A652}"/>
              </a:ext>
            </a:extLst>
          </p:cNvPr>
          <p:cNvSpPr txBox="1"/>
          <p:nvPr/>
        </p:nvSpPr>
        <p:spPr>
          <a:xfrm>
            <a:off x="7464503" y="1624768"/>
            <a:ext cx="3316891" cy="646331"/>
          </a:xfrm>
          <a:prstGeom prst="rect">
            <a:avLst/>
          </a:prstGeom>
          <a:noFill/>
        </p:spPr>
        <p:txBody>
          <a:bodyPr wrap="square" rtlCol="0">
            <a:spAutoFit/>
          </a:bodyPr>
          <a:lstStyle/>
          <a:p>
            <a:r>
              <a:rPr lang="en-US" dirty="0"/>
              <a:t>Ridesharing and carsharing among agencies. No ownership</a:t>
            </a:r>
          </a:p>
        </p:txBody>
      </p:sp>
      <p:sp>
        <p:nvSpPr>
          <p:cNvPr id="32" name="Rectangle 31">
            <a:extLst>
              <a:ext uri="{FF2B5EF4-FFF2-40B4-BE49-F238E27FC236}">
                <a16:creationId xmlns:a16="http://schemas.microsoft.com/office/drawing/2014/main" id="{34B070EB-CCB4-F942-AD55-D056E4B94C4C}"/>
              </a:ext>
            </a:extLst>
          </p:cNvPr>
          <p:cNvSpPr/>
          <p:nvPr/>
        </p:nvSpPr>
        <p:spPr>
          <a:xfrm>
            <a:off x="7464503" y="2637130"/>
            <a:ext cx="3301131" cy="646331"/>
          </a:xfrm>
          <a:prstGeom prst="rect">
            <a:avLst/>
          </a:prstGeom>
        </p:spPr>
        <p:txBody>
          <a:bodyPr wrap="square">
            <a:spAutoFit/>
          </a:bodyPr>
          <a:lstStyle/>
          <a:p>
            <a:r>
              <a:rPr lang="en-US" dirty="0"/>
              <a:t>Operate autonomous vehicles, no need to hire drivers</a:t>
            </a:r>
          </a:p>
        </p:txBody>
      </p:sp>
      <p:pic>
        <p:nvPicPr>
          <p:cNvPr id="34" name="Picture 33">
            <a:extLst>
              <a:ext uri="{FF2B5EF4-FFF2-40B4-BE49-F238E27FC236}">
                <a16:creationId xmlns:a16="http://schemas.microsoft.com/office/drawing/2014/main" id="{327EBE0D-48C7-4644-BB1D-43BC1227B873}"/>
              </a:ext>
            </a:extLst>
          </p:cNvPr>
          <p:cNvPicPr>
            <a:picLocks noChangeAspect="1"/>
          </p:cNvPicPr>
          <p:nvPr/>
        </p:nvPicPr>
        <p:blipFill rotWithShape="1">
          <a:blip r:embed="rId5">
            <a:alphaModFix amt="5000"/>
          </a:blip>
          <a:srcRect t="22209"/>
          <a:stretch/>
        </p:blipFill>
        <p:spPr>
          <a:xfrm>
            <a:off x="2222887" y="4029969"/>
            <a:ext cx="914400" cy="711323"/>
          </a:xfrm>
          <a:prstGeom prst="rect">
            <a:avLst/>
          </a:prstGeom>
        </p:spPr>
      </p:pic>
      <p:pic>
        <p:nvPicPr>
          <p:cNvPr id="35" name="Picture 34">
            <a:extLst>
              <a:ext uri="{FF2B5EF4-FFF2-40B4-BE49-F238E27FC236}">
                <a16:creationId xmlns:a16="http://schemas.microsoft.com/office/drawing/2014/main" id="{71A00CA2-4C6B-4D45-B26C-1CE9A99DF2E1}"/>
              </a:ext>
            </a:extLst>
          </p:cNvPr>
          <p:cNvPicPr>
            <a:picLocks noChangeAspect="1"/>
          </p:cNvPicPr>
          <p:nvPr/>
        </p:nvPicPr>
        <p:blipFill>
          <a:blip r:embed="rId7"/>
          <a:stretch>
            <a:fillRect/>
          </a:stretch>
        </p:blipFill>
        <p:spPr>
          <a:xfrm>
            <a:off x="2320087" y="5054249"/>
            <a:ext cx="720000" cy="720000"/>
          </a:xfrm>
          <a:prstGeom prst="rect">
            <a:avLst/>
          </a:prstGeom>
        </p:spPr>
      </p:pic>
      <p:sp>
        <p:nvSpPr>
          <p:cNvPr id="36" name="TextBox 35">
            <a:extLst>
              <a:ext uri="{FF2B5EF4-FFF2-40B4-BE49-F238E27FC236}">
                <a16:creationId xmlns:a16="http://schemas.microsoft.com/office/drawing/2014/main" id="{8E33FE22-64C4-494D-9D07-7BE250984072}"/>
              </a:ext>
            </a:extLst>
          </p:cNvPr>
          <p:cNvSpPr txBox="1"/>
          <p:nvPr/>
        </p:nvSpPr>
        <p:spPr>
          <a:xfrm>
            <a:off x="3137286" y="4089399"/>
            <a:ext cx="3316891" cy="646331"/>
          </a:xfrm>
          <a:prstGeom prst="rect">
            <a:avLst/>
          </a:prstGeom>
          <a:noFill/>
        </p:spPr>
        <p:txBody>
          <a:bodyPr wrap="square" rtlCol="0">
            <a:spAutoFit/>
          </a:bodyPr>
          <a:lstStyle/>
          <a:p>
            <a:r>
              <a:rPr lang="en-US" dirty="0"/>
              <a:t>Own vehicles. Maintain flexibility, security and convenience</a:t>
            </a:r>
          </a:p>
        </p:txBody>
      </p:sp>
      <p:sp>
        <p:nvSpPr>
          <p:cNvPr id="37" name="Rectangle 36">
            <a:extLst>
              <a:ext uri="{FF2B5EF4-FFF2-40B4-BE49-F238E27FC236}">
                <a16:creationId xmlns:a16="http://schemas.microsoft.com/office/drawing/2014/main" id="{C76DF31E-3B92-9042-B2E0-A75A282C023B}"/>
              </a:ext>
            </a:extLst>
          </p:cNvPr>
          <p:cNvSpPr/>
          <p:nvPr/>
        </p:nvSpPr>
        <p:spPr>
          <a:xfrm>
            <a:off x="3137286" y="5101761"/>
            <a:ext cx="3301131" cy="646331"/>
          </a:xfrm>
          <a:prstGeom prst="rect">
            <a:avLst/>
          </a:prstGeom>
        </p:spPr>
        <p:txBody>
          <a:bodyPr wrap="square">
            <a:spAutoFit/>
          </a:bodyPr>
          <a:lstStyle/>
          <a:p>
            <a:r>
              <a:rPr lang="en-US" dirty="0"/>
              <a:t>Retain drivers. Use driver-assist technology to limit safety risks</a:t>
            </a:r>
          </a:p>
        </p:txBody>
      </p:sp>
      <p:pic>
        <p:nvPicPr>
          <p:cNvPr id="38" name="Picture 37">
            <a:extLst>
              <a:ext uri="{FF2B5EF4-FFF2-40B4-BE49-F238E27FC236}">
                <a16:creationId xmlns:a16="http://schemas.microsoft.com/office/drawing/2014/main" id="{629AC7F9-64C5-B542-B59E-5EC5675EB0BB}"/>
              </a:ext>
            </a:extLst>
          </p:cNvPr>
          <p:cNvPicPr>
            <a:picLocks noChangeAspect="1"/>
          </p:cNvPicPr>
          <p:nvPr/>
        </p:nvPicPr>
        <p:blipFill rotWithShape="1">
          <a:blip r:embed="rId5">
            <a:alphaModFix amt="5000"/>
          </a:blip>
          <a:srcRect t="22209"/>
          <a:stretch/>
        </p:blipFill>
        <p:spPr>
          <a:xfrm>
            <a:off x="6598615" y="4029969"/>
            <a:ext cx="914400" cy="711323"/>
          </a:xfrm>
          <a:prstGeom prst="rect">
            <a:avLst/>
          </a:prstGeom>
        </p:spPr>
      </p:pic>
      <p:pic>
        <p:nvPicPr>
          <p:cNvPr id="39" name="Picture 38">
            <a:extLst>
              <a:ext uri="{FF2B5EF4-FFF2-40B4-BE49-F238E27FC236}">
                <a16:creationId xmlns:a16="http://schemas.microsoft.com/office/drawing/2014/main" id="{962D3F2C-E659-E64C-9FA5-F4AEFC26CCFC}"/>
              </a:ext>
            </a:extLst>
          </p:cNvPr>
          <p:cNvPicPr>
            <a:picLocks noChangeAspect="1"/>
          </p:cNvPicPr>
          <p:nvPr/>
        </p:nvPicPr>
        <p:blipFill>
          <a:blip r:embed="rId7"/>
          <a:stretch>
            <a:fillRect/>
          </a:stretch>
        </p:blipFill>
        <p:spPr>
          <a:xfrm>
            <a:off x="6695815" y="5054249"/>
            <a:ext cx="720000" cy="720000"/>
          </a:xfrm>
          <a:prstGeom prst="rect">
            <a:avLst/>
          </a:prstGeom>
        </p:spPr>
      </p:pic>
      <p:sp>
        <p:nvSpPr>
          <p:cNvPr id="40" name="TextBox 39">
            <a:extLst>
              <a:ext uri="{FF2B5EF4-FFF2-40B4-BE49-F238E27FC236}">
                <a16:creationId xmlns:a16="http://schemas.microsoft.com/office/drawing/2014/main" id="{86EB8726-16FD-1146-B921-34607B4FF526}"/>
              </a:ext>
            </a:extLst>
          </p:cNvPr>
          <p:cNvSpPr txBox="1"/>
          <p:nvPr/>
        </p:nvSpPr>
        <p:spPr>
          <a:xfrm>
            <a:off x="7513014" y="4089399"/>
            <a:ext cx="3316891" cy="646331"/>
          </a:xfrm>
          <a:prstGeom prst="rect">
            <a:avLst/>
          </a:prstGeom>
          <a:noFill/>
        </p:spPr>
        <p:txBody>
          <a:bodyPr wrap="square" rtlCol="0">
            <a:spAutoFit/>
          </a:bodyPr>
          <a:lstStyle/>
          <a:p>
            <a:r>
              <a:rPr lang="en-US" dirty="0"/>
              <a:t>Ridesharing and carsharing among agencies. No ownership</a:t>
            </a:r>
          </a:p>
        </p:txBody>
      </p:sp>
      <p:sp>
        <p:nvSpPr>
          <p:cNvPr id="41" name="Rectangle 40">
            <a:extLst>
              <a:ext uri="{FF2B5EF4-FFF2-40B4-BE49-F238E27FC236}">
                <a16:creationId xmlns:a16="http://schemas.microsoft.com/office/drawing/2014/main" id="{2B96EF44-2A2D-8F4B-8851-F39CCF507ECE}"/>
              </a:ext>
            </a:extLst>
          </p:cNvPr>
          <p:cNvSpPr/>
          <p:nvPr/>
        </p:nvSpPr>
        <p:spPr>
          <a:xfrm>
            <a:off x="7513014" y="5101761"/>
            <a:ext cx="3301131" cy="646331"/>
          </a:xfrm>
          <a:prstGeom prst="rect">
            <a:avLst/>
          </a:prstGeom>
        </p:spPr>
        <p:txBody>
          <a:bodyPr wrap="square">
            <a:spAutoFit/>
          </a:bodyPr>
          <a:lstStyle/>
          <a:p>
            <a:r>
              <a:rPr lang="en-US" dirty="0"/>
              <a:t>Retain drivers. Use driver-assist technology to limit safety risks</a:t>
            </a:r>
          </a:p>
        </p:txBody>
      </p:sp>
    </p:spTree>
    <p:extLst>
      <p:ext uri="{BB962C8B-B14F-4D97-AF65-F5344CB8AC3E}">
        <p14:creationId xmlns:p14="http://schemas.microsoft.com/office/powerpoint/2010/main" val="3438365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45000"/>
                <a:lumOff val="55000"/>
              </a:schemeClr>
            </a:gs>
            <a:gs pos="100000">
              <a:srgbClr val="4A7BA4"/>
            </a:gs>
            <a:gs pos="30000">
              <a:schemeClr val="bg1">
                <a:lumMod val="0"/>
                <a:lumOff val="100000"/>
                <a:alpha val="55000"/>
              </a:schemeClr>
            </a:gs>
          </a:gsLst>
          <a:lin ang="5400000" scaled="1"/>
          <a:tileRect/>
        </a:gradFill>
        <a:effectLst/>
      </p:bgPr>
    </p:bg>
    <p:spTree>
      <p:nvGrpSpPr>
        <p:cNvPr id="1" name=""/>
        <p:cNvGrpSpPr/>
        <p:nvPr/>
      </p:nvGrpSpPr>
      <p:grpSpPr>
        <a:xfrm>
          <a:off x="0" y="0"/>
          <a:ext cx="0" cy="0"/>
          <a:chOff x="0" y="0"/>
          <a:chExt cx="0" cy="0"/>
        </a:xfrm>
      </p:grpSpPr>
      <p:pic>
        <p:nvPicPr>
          <p:cNvPr id="6" name="Afbeelding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7" name="Tekstvak 6"/>
          <p:cNvSpPr txBox="1"/>
          <p:nvPr/>
        </p:nvSpPr>
        <p:spPr>
          <a:xfrm>
            <a:off x="0" y="2933562"/>
            <a:ext cx="12192000" cy="553998"/>
          </a:xfrm>
          <a:prstGeom prst="rect">
            <a:avLst/>
          </a:prstGeom>
          <a:noFill/>
        </p:spPr>
        <p:txBody>
          <a:bodyPr wrap="square" rtlCol="0">
            <a:spAutoFit/>
          </a:bodyPr>
          <a:lstStyle/>
          <a:p>
            <a:pPr algn="ctr"/>
            <a:r>
              <a:rPr lang="nl-NL" sz="3000" b="1" dirty="0" err="1">
                <a:solidFill>
                  <a:srgbClr val="4A7BA4"/>
                </a:solidFill>
                <a:latin typeface="Avenir Book" charset="0"/>
                <a:ea typeface="Avenir Book" charset="0"/>
                <a:cs typeface="Avenir Book" charset="0"/>
              </a:rPr>
              <a:t>Build</a:t>
            </a:r>
            <a:r>
              <a:rPr lang="nl-NL" sz="3000" b="1" dirty="0">
                <a:solidFill>
                  <a:srgbClr val="4A7BA4"/>
                </a:solidFill>
                <a:latin typeface="Avenir Book" charset="0"/>
                <a:ea typeface="Avenir Book" charset="0"/>
                <a:cs typeface="Avenir Book" charset="0"/>
              </a:rPr>
              <a:t> </a:t>
            </a:r>
            <a:r>
              <a:rPr lang="nl-NL" sz="3000" b="1" dirty="0" err="1">
                <a:solidFill>
                  <a:srgbClr val="4A7BA4"/>
                </a:solidFill>
                <a:latin typeface="Avenir Book" charset="0"/>
                <a:ea typeface="Avenir Book" charset="0"/>
                <a:cs typeface="Avenir Book" charset="0"/>
              </a:rPr>
              <a:t>Your</a:t>
            </a:r>
            <a:r>
              <a:rPr lang="nl-NL" sz="3000" b="1" dirty="0">
                <a:solidFill>
                  <a:srgbClr val="4A7BA4"/>
                </a:solidFill>
                <a:latin typeface="Avenir Book" charset="0"/>
                <a:ea typeface="Avenir Book" charset="0"/>
                <a:cs typeface="Avenir Book" charset="0"/>
              </a:rPr>
              <a:t> </a:t>
            </a:r>
            <a:r>
              <a:rPr lang="nl-NL" sz="3000" b="1" dirty="0" err="1">
                <a:solidFill>
                  <a:srgbClr val="4A7BA4"/>
                </a:solidFill>
                <a:latin typeface="Avenir Book" charset="0"/>
                <a:ea typeface="Avenir Book" charset="0"/>
                <a:cs typeface="Avenir Book" charset="0"/>
              </a:rPr>
              <a:t>Organisation’s</a:t>
            </a:r>
            <a:r>
              <a:rPr lang="nl-NL" sz="3000" b="1" dirty="0">
                <a:solidFill>
                  <a:srgbClr val="4A7BA4"/>
                </a:solidFill>
                <a:latin typeface="Avenir Book" charset="0"/>
                <a:ea typeface="Avenir Book" charset="0"/>
                <a:cs typeface="Avenir Book" charset="0"/>
              </a:rPr>
              <a:t> Cover Story</a:t>
            </a:r>
          </a:p>
        </p:txBody>
      </p:sp>
      <p:pic>
        <p:nvPicPr>
          <p:cNvPr id="8" name="Afbeelding 7"/>
          <p:cNvPicPr>
            <a:picLocks noChangeAspect="1"/>
          </p:cNvPicPr>
          <p:nvPr/>
        </p:nvPicPr>
        <p:blipFill rotWithShape="1">
          <a:blip r:embed="rId4" cstate="print">
            <a:alphaModFix amt="11000"/>
            <a:extLst>
              <a:ext uri="{28A0092B-C50C-407E-A947-70E740481C1C}">
                <a14:useLocalDpi xmlns:a14="http://schemas.microsoft.com/office/drawing/2010/main"/>
              </a:ext>
            </a:extLst>
          </a:blip>
          <a:srcRect/>
          <a:stretch/>
        </p:blipFill>
        <p:spPr>
          <a:xfrm>
            <a:off x="0" y="4206240"/>
            <a:ext cx="12306300" cy="2651760"/>
          </a:xfrm>
          <a:prstGeom prst="rect">
            <a:avLst/>
          </a:prstGeom>
        </p:spPr>
      </p:pic>
    </p:spTree>
    <p:extLst>
      <p:ext uri="{BB962C8B-B14F-4D97-AF65-F5344CB8AC3E}">
        <p14:creationId xmlns:p14="http://schemas.microsoft.com/office/powerpoint/2010/main" val="293161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print">
            <a:alphaModFix amt="50000"/>
            <a:extLst>
              <a:ext uri="{28A0092B-C50C-407E-A947-70E740481C1C}">
                <a14:useLocalDpi xmlns:a14="http://schemas.microsoft.com/office/drawing/2010/main"/>
              </a:ext>
            </a:extLst>
          </a:blip>
          <a:srcRect/>
          <a:stretch/>
        </p:blipFill>
        <p:spPr>
          <a:xfrm>
            <a:off x="8083899" y="768109"/>
            <a:ext cx="4108101" cy="6089891"/>
          </a:xfrm>
          <a:prstGeom prst="rect">
            <a:avLst/>
          </a:prstGeom>
        </p:spPr>
      </p:pic>
      <p:pic>
        <p:nvPicPr>
          <p:cNvPr id="6" name="Afbeelding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8" name="Tekstvak 7"/>
          <p:cNvSpPr txBox="1"/>
          <p:nvPr/>
        </p:nvSpPr>
        <p:spPr>
          <a:xfrm>
            <a:off x="4292600" y="317362"/>
            <a:ext cx="7390384" cy="553998"/>
          </a:xfrm>
          <a:prstGeom prst="rect">
            <a:avLst/>
          </a:prstGeom>
          <a:noFill/>
        </p:spPr>
        <p:txBody>
          <a:bodyPr wrap="square" rtlCol="0">
            <a:spAutoFit/>
          </a:bodyPr>
          <a:lstStyle/>
          <a:p>
            <a:r>
              <a:rPr lang="en-US" sz="3000" b="1" dirty="0">
                <a:solidFill>
                  <a:srgbClr val="4A7BA4"/>
                </a:solidFill>
                <a:latin typeface="Avenir Book" charset="0"/>
                <a:ea typeface="Avenir Book" charset="0"/>
                <a:cs typeface="Avenir Book" charset="0"/>
              </a:rPr>
              <a:t>Questions</a:t>
            </a:r>
            <a:endParaRPr lang="nl-NL" sz="3000" b="1" dirty="0">
              <a:solidFill>
                <a:srgbClr val="4A7BA4"/>
              </a:solidFill>
              <a:latin typeface="Avenir Book" charset="0"/>
              <a:ea typeface="Avenir Book" charset="0"/>
              <a:cs typeface="Avenir Book" charset="0"/>
            </a:endParaRPr>
          </a:p>
        </p:txBody>
      </p:sp>
      <p:sp>
        <p:nvSpPr>
          <p:cNvPr id="9" name="TextBox 11">
            <a:extLst>
              <a:ext uri="{FF2B5EF4-FFF2-40B4-BE49-F238E27FC236}">
                <a16:creationId xmlns:a16="http://schemas.microsoft.com/office/drawing/2014/main" id="{3D47C54B-D110-604D-BC06-ADF157DD7C22}"/>
              </a:ext>
            </a:extLst>
          </p:cNvPr>
          <p:cNvSpPr txBox="1">
            <a:spLocks noGrp="1"/>
          </p:cNvSpPr>
          <p:nvPr>
            <p:ph idx="1"/>
          </p:nvPr>
        </p:nvSpPr>
        <p:spPr>
          <a:xfrm>
            <a:off x="838200" y="1825625"/>
            <a:ext cx="10515600" cy="212878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457200" indent="-457200">
              <a:buSzPct val="90000"/>
              <a:buFont typeface="+mj-lt"/>
              <a:buAutoNum type="arabicPeriod"/>
              <a:defRPr sz="2200"/>
            </a:pPr>
            <a:r>
              <a:rPr lang="en-US" dirty="0"/>
              <a:t>What is the big success?</a:t>
            </a:r>
          </a:p>
          <a:p>
            <a:pPr marL="457200" indent="-457200">
              <a:buSzPct val="90000"/>
              <a:buFont typeface="+mj-lt"/>
              <a:buAutoNum type="arabicPeriod"/>
              <a:defRPr sz="2200"/>
            </a:pPr>
            <a:r>
              <a:rPr lang="en-US" dirty="0"/>
              <a:t>What is the substance of the story?</a:t>
            </a:r>
          </a:p>
          <a:p>
            <a:pPr marL="457200" indent="-457200">
              <a:buSzPct val="90000"/>
              <a:buFont typeface="+mj-lt"/>
              <a:buAutoNum type="arabicPeriod"/>
              <a:defRPr sz="2200"/>
            </a:pPr>
            <a:r>
              <a:rPr lang="en-US" dirty="0"/>
              <a:t>What are some interesting facets?</a:t>
            </a:r>
          </a:p>
          <a:p>
            <a:pPr marL="457200" indent="-457200">
              <a:buSzPct val="90000"/>
              <a:buFont typeface="+mj-lt"/>
              <a:buAutoNum type="arabicPeriod"/>
              <a:defRPr sz="2200"/>
            </a:pPr>
            <a:r>
              <a:rPr lang="en-US" dirty="0"/>
              <a:t>What are people in your </a:t>
            </a:r>
            <a:r>
              <a:rPr lang="en-US" dirty="0" err="1"/>
              <a:t>organisation</a:t>
            </a:r>
            <a:r>
              <a:rPr lang="en-US" dirty="0"/>
              <a:t> saying? </a:t>
            </a:r>
            <a:endParaRPr dirty="0"/>
          </a:p>
          <a:p>
            <a:pPr marL="457200" indent="-457200">
              <a:buSzPct val="90000"/>
              <a:buFont typeface="+mj-lt"/>
              <a:buAutoNum type="arabicPeriod"/>
              <a:defRPr sz="2200"/>
            </a:pPr>
            <a:r>
              <a:rPr lang="en-US" dirty="0"/>
              <a:t>What images come to my mind? </a:t>
            </a:r>
            <a:endParaRPr dirty="0"/>
          </a:p>
        </p:txBody>
      </p:sp>
    </p:spTree>
    <p:extLst>
      <p:ext uri="{BB962C8B-B14F-4D97-AF65-F5344CB8AC3E}">
        <p14:creationId xmlns:p14="http://schemas.microsoft.com/office/powerpoint/2010/main" val="2412193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45000"/>
                <a:lumOff val="55000"/>
              </a:schemeClr>
            </a:gs>
            <a:gs pos="100000">
              <a:srgbClr val="4A7BA4"/>
            </a:gs>
            <a:gs pos="30000">
              <a:schemeClr val="bg1">
                <a:lumMod val="0"/>
                <a:lumOff val="100000"/>
                <a:alpha val="55000"/>
              </a:schemeClr>
            </a:gs>
          </a:gsLst>
          <a:lin ang="5400000" scaled="1"/>
          <a:tileRect/>
        </a:gradFill>
        <a:effectLst/>
      </p:bgPr>
    </p:bg>
    <p:spTree>
      <p:nvGrpSpPr>
        <p:cNvPr id="1" name=""/>
        <p:cNvGrpSpPr/>
        <p:nvPr/>
      </p:nvGrpSpPr>
      <p:grpSpPr>
        <a:xfrm>
          <a:off x="0" y="0"/>
          <a:ext cx="0" cy="0"/>
          <a:chOff x="0" y="0"/>
          <a:chExt cx="0" cy="0"/>
        </a:xfrm>
      </p:grpSpPr>
      <p:pic>
        <p:nvPicPr>
          <p:cNvPr id="6" name="Afbeelding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7" name="Tekstvak 6"/>
          <p:cNvSpPr txBox="1"/>
          <p:nvPr/>
        </p:nvSpPr>
        <p:spPr>
          <a:xfrm>
            <a:off x="0" y="2933562"/>
            <a:ext cx="12192000" cy="553998"/>
          </a:xfrm>
          <a:prstGeom prst="rect">
            <a:avLst/>
          </a:prstGeom>
          <a:noFill/>
        </p:spPr>
        <p:txBody>
          <a:bodyPr wrap="square" rtlCol="0">
            <a:spAutoFit/>
          </a:bodyPr>
          <a:lstStyle/>
          <a:p>
            <a:pPr algn="ctr"/>
            <a:r>
              <a:rPr lang="nl-NL" sz="3000" b="1" dirty="0" err="1">
                <a:solidFill>
                  <a:srgbClr val="4A7BA4"/>
                </a:solidFill>
                <a:latin typeface="Avenir Book" charset="0"/>
                <a:ea typeface="Avenir Book" charset="0"/>
                <a:cs typeface="Avenir Book" charset="0"/>
              </a:rPr>
              <a:t>Overcoming</a:t>
            </a:r>
            <a:r>
              <a:rPr lang="nl-NL" sz="3000" b="1" dirty="0">
                <a:solidFill>
                  <a:srgbClr val="4A7BA4"/>
                </a:solidFill>
                <a:latin typeface="Avenir Book" charset="0"/>
                <a:ea typeface="Avenir Book" charset="0"/>
                <a:cs typeface="Avenir Book" charset="0"/>
              </a:rPr>
              <a:t> </a:t>
            </a:r>
            <a:r>
              <a:rPr lang="nl-NL" sz="3000" b="1" dirty="0" err="1">
                <a:solidFill>
                  <a:srgbClr val="4A7BA4"/>
                </a:solidFill>
                <a:latin typeface="Avenir Book" charset="0"/>
                <a:ea typeface="Avenir Book" charset="0"/>
                <a:cs typeface="Avenir Book" charset="0"/>
              </a:rPr>
              <a:t>Challenges</a:t>
            </a:r>
            <a:r>
              <a:rPr lang="nl-NL" sz="3000" b="1" dirty="0">
                <a:solidFill>
                  <a:srgbClr val="4A7BA4"/>
                </a:solidFill>
                <a:latin typeface="Avenir Book" charset="0"/>
                <a:ea typeface="Avenir Book" charset="0"/>
                <a:cs typeface="Avenir Book" charset="0"/>
              </a:rPr>
              <a:t> on </a:t>
            </a:r>
            <a:r>
              <a:rPr lang="nl-NL" sz="3000" b="1" dirty="0" err="1">
                <a:solidFill>
                  <a:srgbClr val="4A7BA4"/>
                </a:solidFill>
                <a:latin typeface="Avenir Book" charset="0"/>
                <a:ea typeface="Avenir Book" charset="0"/>
                <a:cs typeface="Avenir Book" charset="0"/>
              </a:rPr>
              <a:t>the</a:t>
            </a:r>
            <a:r>
              <a:rPr lang="nl-NL" sz="3000" b="1" dirty="0">
                <a:solidFill>
                  <a:srgbClr val="4A7BA4"/>
                </a:solidFill>
                <a:latin typeface="Avenir Book" charset="0"/>
                <a:ea typeface="Avenir Book" charset="0"/>
                <a:cs typeface="Avenir Book" charset="0"/>
              </a:rPr>
              <a:t> Way</a:t>
            </a:r>
          </a:p>
        </p:txBody>
      </p:sp>
      <p:pic>
        <p:nvPicPr>
          <p:cNvPr id="8" name="Afbeelding 7"/>
          <p:cNvPicPr>
            <a:picLocks noChangeAspect="1"/>
          </p:cNvPicPr>
          <p:nvPr/>
        </p:nvPicPr>
        <p:blipFill rotWithShape="1">
          <a:blip r:embed="rId4" cstate="print">
            <a:alphaModFix amt="11000"/>
            <a:extLst>
              <a:ext uri="{28A0092B-C50C-407E-A947-70E740481C1C}">
                <a14:useLocalDpi xmlns:a14="http://schemas.microsoft.com/office/drawing/2010/main"/>
              </a:ext>
            </a:extLst>
          </a:blip>
          <a:srcRect/>
          <a:stretch/>
        </p:blipFill>
        <p:spPr>
          <a:xfrm>
            <a:off x="0" y="4206240"/>
            <a:ext cx="12306300" cy="2651760"/>
          </a:xfrm>
          <a:prstGeom prst="rect">
            <a:avLst/>
          </a:prstGeom>
        </p:spPr>
      </p:pic>
    </p:spTree>
    <p:extLst>
      <p:ext uri="{BB962C8B-B14F-4D97-AF65-F5344CB8AC3E}">
        <p14:creationId xmlns:p14="http://schemas.microsoft.com/office/powerpoint/2010/main" val="1513954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print">
            <a:alphaModFix amt="50000"/>
            <a:extLst>
              <a:ext uri="{28A0092B-C50C-407E-A947-70E740481C1C}">
                <a14:useLocalDpi xmlns:a14="http://schemas.microsoft.com/office/drawing/2010/main"/>
              </a:ext>
            </a:extLst>
          </a:blip>
          <a:srcRect/>
          <a:stretch/>
        </p:blipFill>
        <p:spPr>
          <a:xfrm>
            <a:off x="8083899" y="768109"/>
            <a:ext cx="4108101" cy="6089891"/>
          </a:xfrm>
          <a:prstGeom prst="rect">
            <a:avLst/>
          </a:prstGeom>
        </p:spPr>
      </p:pic>
      <p:pic>
        <p:nvPicPr>
          <p:cNvPr id="6" name="Afbeelding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8" name="Tekstvak 7"/>
          <p:cNvSpPr txBox="1"/>
          <p:nvPr/>
        </p:nvSpPr>
        <p:spPr>
          <a:xfrm>
            <a:off x="3381549" y="317362"/>
            <a:ext cx="6756400" cy="553998"/>
          </a:xfrm>
          <a:prstGeom prst="rect">
            <a:avLst/>
          </a:prstGeom>
          <a:noFill/>
        </p:spPr>
        <p:txBody>
          <a:bodyPr wrap="square" rtlCol="0">
            <a:spAutoFit/>
          </a:bodyPr>
          <a:lstStyle/>
          <a:p>
            <a:r>
              <a:rPr lang="en-US" sz="3000" b="1" dirty="0">
                <a:solidFill>
                  <a:srgbClr val="4A7BA4"/>
                </a:solidFill>
                <a:latin typeface="Avenir Book" charset="0"/>
                <a:ea typeface="Avenir Book" charset="0"/>
                <a:cs typeface="Avenir Book" charset="0"/>
              </a:rPr>
              <a:t>Challenges Described by Participants</a:t>
            </a:r>
            <a:endParaRPr lang="nl-NL" sz="3000" b="1" dirty="0">
              <a:solidFill>
                <a:srgbClr val="4A7BA4"/>
              </a:solidFill>
              <a:latin typeface="Avenir Book" charset="0"/>
              <a:ea typeface="Avenir Book" charset="0"/>
              <a:cs typeface="Avenir Book" charset="0"/>
            </a:endParaRPr>
          </a:p>
        </p:txBody>
      </p:sp>
      <p:sp>
        <p:nvSpPr>
          <p:cNvPr id="9" name="TextBox 11">
            <a:extLst>
              <a:ext uri="{FF2B5EF4-FFF2-40B4-BE49-F238E27FC236}">
                <a16:creationId xmlns:a16="http://schemas.microsoft.com/office/drawing/2014/main" id="{3D47C54B-D110-604D-BC06-ADF157DD7C22}"/>
              </a:ext>
            </a:extLst>
          </p:cNvPr>
          <p:cNvSpPr txBox="1">
            <a:spLocks noGrp="1"/>
          </p:cNvSpPr>
          <p:nvPr>
            <p:ph idx="1"/>
          </p:nvPr>
        </p:nvSpPr>
        <p:spPr>
          <a:xfrm>
            <a:off x="838200" y="1825625"/>
            <a:ext cx="10515600" cy="329936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457200" indent="-457200">
              <a:buSzPct val="90000"/>
              <a:buFont typeface="+mj-lt"/>
              <a:buAutoNum type="arabicPeriod"/>
              <a:defRPr sz="2200"/>
            </a:pPr>
            <a:r>
              <a:rPr lang="en-US" dirty="0"/>
              <a:t>Introducing change and transformation at global level</a:t>
            </a:r>
          </a:p>
          <a:p>
            <a:pPr marL="457200" indent="-457200">
              <a:buSzPct val="90000"/>
              <a:buFont typeface="+mj-lt"/>
              <a:buAutoNum type="arabicPeriod"/>
              <a:defRPr sz="2200"/>
            </a:pPr>
            <a:endParaRPr lang="en-US" dirty="0"/>
          </a:p>
          <a:p>
            <a:pPr marL="457200" indent="-457200">
              <a:buSzPct val="90000"/>
              <a:buFont typeface="+mj-lt"/>
              <a:buAutoNum type="arabicPeriod"/>
              <a:defRPr sz="2200"/>
            </a:pPr>
            <a:r>
              <a:rPr lang="en-US" dirty="0"/>
              <a:t>Capacity building of internal staff in fleet management</a:t>
            </a:r>
          </a:p>
          <a:p>
            <a:pPr marL="457200" indent="-457200">
              <a:buSzPct val="90000"/>
              <a:buFont typeface="+mj-lt"/>
              <a:buAutoNum type="arabicPeriod"/>
              <a:defRPr sz="2200"/>
            </a:pPr>
            <a:endParaRPr lang="en-US" dirty="0"/>
          </a:p>
          <a:p>
            <a:pPr marL="457200" indent="-457200">
              <a:buSzPct val="90000"/>
              <a:buFont typeface="+mj-lt"/>
              <a:buAutoNum type="arabicPeriod"/>
              <a:defRPr sz="2200"/>
            </a:pPr>
            <a:r>
              <a:rPr lang="en-US" dirty="0"/>
              <a:t>Actual implementation and understanding of how best to utilize the systems and data to make smarter decisions</a:t>
            </a:r>
          </a:p>
          <a:p>
            <a:pPr marL="457200" indent="-457200">
              <a:buSzPct val="90000"/>
              <a:buFont typeface="+mj-lt"/>
              <a:buAutoNum type="arabicPeriod"/>
              <a:defRPr sz="2200"/>
            </a:pPr>
            <a:endParaRPr lang="en-US" dirty="0"/>
          </a:p>
          <a:p>
            <a:pPr marL="457200" indent="-457200">
              <a:buSzPct val="90000"/>
              <a:buFont typeface="+mj-lt"/>
              <a:buAutoNum type="arabicPeriod"/>
              <a:defRPr sz="2200"/>
            </a:pPr>
            <a:r>
              <a:rPr lang="en-US" dirty="0"/>
              <a:t>Organizational </a:t>
            </a:r>
            <a:r>
              <a:rPr lang="en-US" dirty="0" err="1"/>
              <a:t>behaviour</a:t>
            </a:r>
            <a:r>
              <a:rPr lang="en-US" dirty="0"/>
              <a:t> with regard to fleet management</a:t>
            </a:r>
          </a:p>
        </p:txBody>
      </p:sp>
    </p:spTree>
    <p:extLst>
      <p:ext uri="{BB962C8B-B14F-4D97-AF65-F5344CB8AC3E}">
        <p14:creationId xmlns:p14="http://schemas.microsoft.com/office/powerpoint/2010/main" val="4234091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45000"/>
                <a:lumOff val="55000"/>
              </a:schemeClr>
            </a:gs>
            <a:gs pos="100000">
              <a:srgbClr val="4A7BA4"/>
            </a:gs>
            <a:gs pos="30000">
              <a:schemeClr val="bg1">
                <a:lumMod val="0"/>
                <a:lumOff val="100000"/>
                <a:alpha val="55000"/>
              </a:schemeClr>
            </a:gs>
          </a:gsLst>
          <a:lin ang="5400000" scaled="1"/>
          <a:tileRect/>
        </a:gradFill>
        <a:effectLst/>
      </p:bgPr>
    </p:bg>
    <p:spTree>
      <p:nvGrpSpPr>
        <p:cNvPr id="1" name=""/>
        <p:cNvGrpSpPr/>
        <p:nvPr/>
      </p:nvGrpSpPr>
      <p:grpSpPr>
        <a:xfrm>
          <a:off x="0" y="0"/>
          <a:ext cx="0" cy="0"/>
          <a:chOff x="0" y="0"/>
          <a:chExt cx="0" cy="0"/>
        </a:xfrm>
      </p:grpSpPr>
      <p:pic>
        <p:nvPicPr>
          <p:cNvPr id="6" name="Afbeelding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3590131" cy="1188720"/>
          </a:xfrm>
          <a:prstGeom prst="rect">
            <a:avLst/>
          </a:prstGeom>
        </p:spPr>
      </p:pic>
      <p:sp>
        <p:nvSpPr>
          <p:cNvPr id="7" name="Tekstvak 6"/>
          <p:cNvSpPr txBox="1"/>
          <p:nvPr/>
        </p:nvSpPr>
        <p:spPr>
          <a:xfrm>
            <a:off x="0" y="1955662"/>
            <a:ext cx="12192000" cy="3323987"/>
          </a:xfrm>
          <a:prstGeom prst="rect">
            <a:avLst/>
          </a:prstGeom>
          <a:noFill/>
        </p:spPr>
        <p:txBody>
          <a:bodyPr wrap="square" rtlCol="0">
            <a:spAutoFit/>
          </a:bodyPr>
          <a:lstStyle/>
          <a:p>
            <a:pPr algn="ctr"/>
            <a:r>
              <a:rPr lang="nl-NL" sz="3000" b="1" dirty="0" err="1">
                <a:solidFill>
                  <a:srgbClr val="4A7BA4"/>
                </a:solidFill>
                <a:latin typeface="Avenir Book" charset="0"/>
                <a:ea typeface="Avenir Book" charset="0"/>
                <a:cs typeface="Avenir Book" charset="0"/>
              </a:rPr>
              <a:t>What</a:t>
            </a:r>
            <a:r>
              <a:rPr lang="nl-NL" sz="3000" b="1" dirty="0">
                <a:solidFill>
                  <a:srgbClr val="4A7BA4"/>
                </a:solidFill>
                <a:latin typeface="Avenir Book" charset="0"/>
                <a:ea typeface="Avenir Book" charset="0"/>
                <a:cs typeface="Avenir Book" charset="0"/>
              </a:rPr>
              <a:t> do </a:t>
            </a:r>
            <a:r>
              <a:rPr lang="nl-NL" sz="3000" b="1" dirty="0" err="1">
                <a:solidFill>
                  <a:srgbClr val="4A7BA4"/>
                </a:solidFill>
                <a:latin typeface="Avenir Book" charset="0"/>
                <a:ea typeface="Avenir Book" charset="0"/>
                <a:cs typeface="Avenir Book" charset="0"/>
              </a:rPr>
              <a:t>you</a:t>
            </a:r>
            <a:r>
              <a:rPr lang="nl-NL" sz="3000" b="1" dirty="0">
                <a:solidFill>
                  <a:srgbClr val="4A7BA4"/>
                </a:solidFill>
                <a:latin typeface="Avenir Book" charset="0"/>
                <a:ea typeface="Avenir Book" charset="0"/>
                <a:cs typeface="Avenir Book" charset="0"/>
              </a:rPr>
              <a:t> </a:t>
            </a:r>
            <a:r>
              <a:rPr lang="nl-NL" sz="3000" b="1" dirty="0" err="1">
                <a:solidFill>
                  <a:srgbClr val="4A7BA4"/>
                </a:solidFill>
                <a:latin typeface="Avenir Book" charset="0"/>
                <a:ea typeface="Avenir Book" charset="0"/>
                <a:cs typeface="Avenir Book" charset="0"/>
              </a:rPr>
              <a:t>need</a:t>
            </a:r>
            <a:r>
              <a:rPr lang="nl-NL" sz="3000" b="1" dirty="0">
                <a:solidFill>
                  <a:srgbClr val="4A7BA4"/>
                </a:solidFill>
                <a:latin typeface="Avenir Book" charset="0"/>
                <a:ea typeface="Avenir Book" charset="0"/>
                <a:cs typeface="Avenir Book" charset="0"/>
              </a:rPr>
              <a:t> in </a:t>
            </a:r>
            <a:r>
              <a:rPr lang="nl-NL" sz="3000" b="1" dirty="0" err="1">
                <a:solidFill>
                  <a:srgbClr val="4A7BA4"/>
                </a:solidFill>
                <a:latin typeface="Avenir Book" charset="0"/>
                <a:ea typeface="Avenir Book" charset="0"/>
                <a:cs typeface="Avenir Book" charset="0"/>
              </a:rPr>
              <a:t>the</a:t>
            </a:r>
            <a:r>
              <a:rPr lang="nl-NL" sz="3000" b="1" dirty="0">
                <a:solidFill>
                  <a:srgbClr val="4A7BA4"/>
                </a:solidFill>
                <a:latin typeface="Avenir Book" charset="0"/>
                <a:ea typeface="Avenir Book" charset="0"/>
                <a:cs typeface="Avenir Book" charset="0"/>
              </a:rPr>
              <a:t> next </a:t>
            </a:r>
            <a:r>
              <a:rPr lang="nl-NL" sz="3000" b="1" dirty="0" err="1">
                <a:solidFill>
                  <a:srgbClr val="4A7BA4"/>
                </a:solidFill>
                <a:latin typeface="Avenir Book" charset="0"/>
                <a:ea typeface="Avenir Book" charset="0"/>
                <a:cs typeface="Avenir Book" charset="0"/>
              </a:rPr>
              <a:t>three</a:t>
            </a:r>
            <a:r>
              <a:rPr lang="nl-NL" sz="3000" b="1" dirty="0">
                <a:solidFill>
                  <a:srgbClr val="4A7BA4"/>
                </a:solidFill>
                <a:latin typeface="Avenir Book" charset="0"/>
                <a:ea typeface="Avenir Book" charset="0"/>
                <a:cs typeface="Avenir Book" charset="0"/>
              </a:rPr>
              <a:t> </a:t>
            </a:r>
            <a:r>
              <a:rPr lang="nl-NL" sz="3000" b="1" dirty="0" err="1">
                <a:solidFill>
                  <a:srgbClr val="4A7BA4"/>
                </a:solidFill>
                <a:latin typeface="Avenir Book" charset="0"/>
                <a:ea typeface="Avenir Book" charset="0"/>
                <a:cs typeface="Avenir Book" charset="0"/>
              </a:rPr>
              <a:t>years</a:t>
            </a:r>
            <a:r>
              <a:rPr lang="nl-NL" sz="3000" b="1" dirty="0">
                <a:solidFill>
                  <a:srgbClr val="4A7BA4"/>
                </a:solidFill>
                <a:latin typeface="Avenir Book" charset="0"/>
                <a:ea typeface="Avenir Book" charset="0"/>
                <a:cs typeface="Avenir Book" charset="0"/>
              </a:rPr>
              <a:t>?</a:t>
            </a:r>
          </a:p>
          <a:p>
            <a:pPr algn="ctr"/>
            <a:endParaRPr lang="nl-NL" sz="3000" b="1" dirty="0">
              <a:solidFill>
                <a:srgbClr val="4A7BA4"/>
              </a:solidFill>
              <a:latin typeface="Avenir Book" charset="0"/>
              <a:ea typeface="Avenir Book" charset="0"/>
              <a:cs typeface="Avenir Book" charset="0"/>
            </a:endParaRPr>
          </a:p>
          <a:p>
            <a:pPr algn="ctr"/>
            <a:endParaRPr lang="nl-NL" sz="3000" b="1" dirty="0">
              <a:solidFill>
                <a:srgbClr val="4A7BA4"/>
              </a:solidFill>
              <a:latin typeface="Avenir Book" charset="0"/>
              <a:ea typeface="Avenir Book" charset="0"/>
              <a:cs typeface="Avenir Book" charset="0"/>
            </a:endParaRPr>
          </a:p>
          <a:p>
            <a:pPr algn="ctr"/>
            <a:endParaRPr lang="nl-NL" sz="3000" b="1" dirty="0">
              <a:solidFill>
                <a:srgbClr val="4A7BA4"/>
              </a:solidFill>
              <a:latin typeface="Avenir Book" charset="0"/>
              <a:ea typeface="Avenir Book" charset="0"/>
              <a:cs typeface="Avenir Book" charset="0"/>
            </a:endParaRPr>
          </a:p>
          <a:p>
            <a:pPr algn="ctr"/>
            <a:r>
              <a:rPr lang="en-US" sz="3000" b="1" i="1" dirty="0">
                <a:solidFill>
                  <a:srgbClr val="4A7BA4"/>
                </a:solidFill>
                <a:latin typeface="Avenir Book" charset="0"/>
                <a:ea typeface="Avenir Book" charset="0"/>
                <a:cs typeface="Avenir Book" charset="0"/>
              </a:rPr>
              <a:t>The outcome of this session will shape Fleet Forum Development Agenda 2019-2020</a:t>
            </a:r>
            <a:endParaRPr lang="nl-NL" sz="3000" b="1" i="1" dirty="0">
              <a:solidFill>
                <a:srgbClr val="4A7BA4"/>
              </a:solidFill>
              <a:latin typeface="Avenir Book" charset="0"/>
              <a:ea typeface="Avenir Book" charset="0"/>
              <a:cs typeface="Avenir Book" charset="0"/>
            </a:endParaRPr>
          </a:p>
          <a:p>
            <a:pPr algn="ctr"/>
            <a:endParaRPr lang="nl-NL" sz="3000" b="1" dirty="0">
              <a:solidFill>
                <a:srgbClr val="4A7BA4"/>
              </a:solidFill>
              <a:latin typeface="Avenir Book" charset="0"/>
              <a:ea typeface="Avenir Book" charset="0"/>
              <a:cs typeface="Avenir Book" charset="0"/>
            </a:endParaRPr>
          </a:p>
        </p:txBody>
      </p:sp>
      <p:pic>
        <p:nvPicPr>
          <p:cNvPr id="8" name="Afbeelding 7"/>
          <p:cNvPicPr>
            <a:picLocks noChangeAspect="1"/>
          </p:cNvPicPr>
          <p:nvPr/>
        </p:nvPicPr>
        <p:blipFill rotWithShape="1">
          <a:blip r:embed="rId4" cstate="print">
            <a:alphaModFix amt="11000"/>
            <a:extLst>
              <a:ext uri="{28A0092B-C50C-407E-A947-70E740481C1C}">
                <a14:useLocalDpi xmlns:a14="http://schemas.microsoft.com/office/drawing/2010/main"/>
              </a:ext>
            </a:extLst>
          </a:blip>
          <a:srcRect/>
          <a:stretch/>
        </p:blipFill>
        <p:spPr>
          <a:xfrm>
            <a:off x="0" y="4206240"/>
            <a:ext cx="12306300" cy="2651760"/>
          </a:xfrm>
          <a:prstGeom prst="rect">
            <a:avLst/>
          </a:prstGeom>
        </p:spPr>
      </p:pic>
    </p:spTree>
    <p:extLst>
      <p:ext uri="{BB962C8B-B14F-4D97-AF65-F5344CB8AC3E}">
        <p14:creationId xmlns:p14="http://schemas.microsoft.com/office/powerpoint/2010/main" val="3064158502"/>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Conference slides" id="{57824407-F495-7442-B9AD-E76DD4450EDB}" vid="{EF4B2739-BEC9-6642-A536-8F2F98071CA0}"/>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580</TotalTime>
  <Words>469</Words>
  <Application>Microsoft Macintosh PowerPoint</Application>
  <PresentationFormat>Widescreen</PresentationFormat>
  <Paragraphs>80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Avenir Book</vt:lpstr>
      <vt:lpstr>Calibri</vt:lpstr>
      <vt:lpstr>Calibri Light</vt:lpstr>
      <vt:lpstr>Tahoma</vt:lpstr>
      <vt:lpstr>Office-thema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Marensia Boere</dc:creator>
  <cp:lastModifiedBy>Nikita Udhwani</cp:lastModifiedBy>
  <cp:revision>53</cp:revision>
  <dcterms:created xsi:type="dcterms:W3CDTF">2018-04-10T21:50:55Z</dcterms:created>
  <dcterms:modified xsi:type="dcterms:W3CDTF">2018-05-31T20:30:58Z</dcterms:modified>
</cp:coreProperties>
</file>